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962" r:id="rId3"/>
    <p:sldId id="872" r:id="rId4"/>
    <p:sldId id="877" r:id="rId5"/>
    <p:sldId id="878" r:id="rId6"/>
    <p:sldId id="879" r:id="rId7"/>
    <p:sldId id="880" r:id="rId8"/>
    <p:sldId id="881" r:id="rId9"/>
    <p:sldId id="906" r:id="rId10"/>
    <p:sldId id="907" r:id="rId11"/>
    <p:sldId id="908" r:id="rId12"/>
    <p:sldId id="924" r:id="rId13"/>
    <p:sldId id="925" r:id="rId14"/>
    <p:sldId id="926" r:id="rId15"/>
    <p:sldId id="967" r:id="rId16"/>
    <p:sldId id="873" r:id="rId17"/>
    <p:sldId id="937" r:id="rId18"/>
    <p:sldId id="933" r:id="rId19"/>
    <p:sldId id="934" r:id="rId20"/>
    <p:sldId id="935" r:id="rId21"/>
    <p:sldId id="982" r:id="rId22"/>
    <p:sldId id="983" r:id="rId23"/>
    <p:sldId id="883" r:id="rId24"/>
    <p:sldId id="936" r:id="rId25"/>
    <p:sldId id="938" r:id="rId26"/>
    <p:sldId id="968" r:id="rId27"/>
    <p:sldId id="969" r:id="rId28"/>
    <p:sldId id="874" r:id="rId29"/>
    <p:sldId id="943" r:id="rId30"/>
    <p:sldId id="970" r:id="rId31"/>
    <p:sldId id="971" r:id="rId32"/>
    <p:sldId id="972" r:id="rId33"/>
    <p:sldId id="973" r:id="rId34"/>
    <p:sldId id="974" r:id="rId35"/>
    <p:sldId id="975" r:id="rId36"/>
    <p:sldId id="976" r:id="rId37"/>
    <p:sldId id="977" r:id="rId38"/>
    <p:sldId id="939" r:id="rId39"/>
    <p:sldId id="966" r:id="rId40"/>
    <p:sldId id="932" r:id="rId41"/>
    <p:sldId id="978" r:id="rId42"/>
    <p:sldId id="979" r:id="rId43"/>
    <p:sldId id="980" r:id="rId44"/>
    <p:sldId id="981" r:id="rId45"/>
    <p:sldId id="863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4476BD-2E18-4FDD-9B01-03ECA19B72A3}">
          <p14:sldIdLst>
            <p14:sldId id="256"/>
            <p14:sldId id="962"/>
          </p14:sldIdLst>
        </p14:section>
        <p14:section name="Part I: Introduction to Large Language Models" id="{69DE0A72-40F4-4C1F-AA32-C017B0E4CC32}">
          <p14:sldIdLst>
            <p14:sldId id="872"/>
            <p14:sldId id="877"/>
            <p14:sldId id="878"/>
            <p14:sldId id="879"/>
            <p14:sldId id="880"/>
            <p14:sldId id="881"/>
            <p14:sldId id="906"/>
            <p14:sldId id="907"/>
            <p14:sldId id="908"/>
            <p14:sldId id="924"/>
            <p14:sldId id="925"/>
            <p14:sldId id="926"/>
            <p14:sldId id="967"/>
          </p14:sldIdLst>
        </p14:section>
        <p14:section name="Part II: Hands-on prompt engineering for digital forensics" id="{F6171F40-A76F-4B18-93CF-2672DFE3148B}">
          <p14:sldIdLst>
            <p14:sldId id="873"/>
            <p14:sldId id="937"/>
            <p14:sldId id="933"/>
            <p14:sldId id="934"/>
            <p14:sldId id="935"/>
            <p14:sldId id="982"/>
            <p14:sldId id="983"/>
            <p14:sldId id="883"/>
            <p14:sldId id="936"/>
            <p14:sldId id="938"/>
            <p14:sldId id="968"/>
            <p14:sldId id="969"/>
          </p14:sldIdLst>
        </p14:section>
        <p14:section name="Part II: Hands-on with a local LLM" id="{EB4801D5-C2AA-4224-A953-5FA5865D318F}">
          <p14:sldIdLst>
            <p14:sldId id="874"/>
            <p14:sldId id="943"/>
            <p14:sldId id="970"/>
            <p14:sldId id="971"/>
            <p14:sldId id="972"/>
            <p14:sldId id="973"/>
            <p14:sldId id="974"/>
            <p14:sldId id="975"/>
            <p14:sldId id="976"/>
            <p14:sldId id="977"/>
            <p14:sldId id="939"/>
            <p14:sldId id="966"/>
            <p14:sldId id="932"/>
            <p14:sldId id="978"/>
            <p14:sldId id="979"/>
            <p14:sldId id="980"/>
            <p14:sldId id="981"/>
            <p14:sldId id="863"/>
          </p14:sldIdLst>
        </p14:section>
      </p14:sectionLst>
    </p:ext>
    <p:ext uri="{EFAFB233-063F-42B5-8137-9DF3F51BA10A}">
      <p15:sldGuideLst xmlns:p15="http://schemas.microsoft.com/office/powerpoint/2012/main">
        <p15:guide id="1" pos="518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0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rnout Drenthel" initials="AD [7]" lastIdx="1" clrIdx="6"/>
  <p:cmAuthor id="1" name="Arnout Drenthel" initials="AD" lastIdx="1" clrIdx="0"/>
  <p:cmAuthor id="8" name="Arnout Drenthel" initials="AD [8]" lastIdx="1" clrIdx="7"/>
  <p:cmAuthor id="2" name="Arnout Drenthel" initials="AD [2]" lastIdx="1" clrIdx="1"/>
  <p:cmAuthor id="9" name="Arnout Drenthel" initials="AD [9]" lastIdx="1" clrIdx="8"/>
  <p:cmAuthor id="3" name="Arnout Drenthel" initials="AD [3]" lastIdx="1" clrIdx="2"/>
  <p:cmAuthor id="4" name="Arnout Drenthel" initials="AD [4]" lastIdx="1" clrIdx="3"/>
  <p:cmAuthor id="5" name="Arnout Drenthel" initials="AD [5]" lastIdx="1" clrIdx="4"/>
  <p:cmAuthor id="6" name="Arnout Drenthel" initials="AD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8FCAE7"/>
    <a:srgbClr val="3E7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7" autoAdjust="0"/>
    <p:restoredTop sz="95145" autoAdjust="0"/>
  </p:normalViewPr>
  <p:slideViewPr>
    <p:cSldViewPr snapToGrid="0">
      <p:cViewPr>
        <p:scale>
          <a:sx n="100" d="100"/>
          <a:sy n="100" d="100"/>
        </p:scale>
        <p:origin x="426" y="354"/>
      </p:cViewPr>
      <p:guideLst>
        <p:guide pos="518"/>
        <p:guide orient="horz" pos="2160"/>
        <p:guide orient="horz" pos="10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224"/>
    </p:cViewPr>
  </p:sorterViewPr>
  <p:notesViewPr>
    <p:cSldViewPr snapToGrid="0">
      <p:cViewPr varScale="1">
        <p:scale>
          <a:sx n="81" d="100"/>
          <a:sy n="81" d="100"/>
        </p:scale>
        <p:origin x="23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2.svg"/><Relationship Id="rId1" Type="http://schemas.openxmlformats.org/officeDocument/2006/relationships/image" Target="../media/image25.png"/><Relationship Id="rId6" Type="http://schemas.openxmlformats.org/officeDocument/2006/relationships/image" Target="../media/image16.svg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2.svg"/><Relationship Id="rId1" Type="http://schemas.openxmlformats.org/officeDocument/2006/relationships/image" Target="../media/image25.png"/><Relationship Id="rId6" Type="http://schemas.openxmlformats.org/officeDocument/2006/relationships/image" Target="../media/image16.svg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F3D6F-2A20-4C57-BF78-0CB70198C54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22738E-8F85-45CE-8E28-F8820B4953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Hugging Face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Traditional framework</a:t>
          </a:r>
        </a:p>
      </dgm:t>
    </dgm:pt>
    <dgm:pt modelId="{2C8ECEF7-3D83-4FAE-8B45-F4FA89723574}" type="parTrans" cxnId="{87B7EB1D-65E8-48A2-A4B6-478D8A080880}">
      <dgm:prSet/>
      <dgm:spPr/>
      <dgm:t>
        <a:bodyPr/>
        <a:lstStyle/>
        <a:p>
          <a:endParaRPr lang="en-US"/>
        </a:p>
      </dgm:t>
    </dgm:pt>
    <dgm:pt modelId="{628D578E-EEA2-4B1D-B0DF-DE12ECBDA53D}" type="sibTrans" cxnId="{87B7EB1D-65E8-48A2-A4B6-478D8A080880}">
      <dgm:prSet/>
      <dgm:spPr/>
      <dgm:t>
        <a:bodyPr/>
        <a:lstStyle/>
        <a:p>
          <a:endParaRPr lang="en-US"/>
        </a:p>
      </dgm:t>
    </dgm:pt>
    <dgm:pt modelId="{470A9447-4246-4D57-B14D-FA3A3EEE53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GGUF/GGML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Optimized for CPU and (CPU + GPU)</a:t>
          </a:r>
        </a:p>
      </dgm:t>
    </dgm:pt>
    <dgm:pt modelId="{4B5EC538-4C9E-4B02-8C6D-59AECEF9FAE8}" type="parTrans" cxnId="{2CA425BE-C4A6-463B-B56C-D7F0DED9227E}">
      <dgm:prSet/>
      <dgm:spPr/>
      <dgm:t>
        <a:bodyPr/>
        <a:lstStyle/>
        <a:p>
          <a:endParaRPr lang="en-US"/>
        </a:p>
      </dgm:t>
    </dgm:pt>
    <dgm:pt modelId="{A347FD14-51D1-4D1B-BC73-E33AB5DA0822}" type="sibTrans" cxnId="{2CA425BE-C4A6-463B-B56C-D7F0DED9227E}">
      <dgm:prSet/>
      <dgm:spPr/>
      <dgm:t>
        <a:bodyPr/>
        <a:lstStyle/>
        <a:p>
          <a:endParaRPr lang="en-US"/>
        </a:p>
      </dgm:t>
    </dgm:pt>
    <dgm:pt modelId="{8F869026-99C1-4FAA-862D-2752749629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GPTQ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Optimized for GPU and (GPU + CPU)</a:t>
          </a:r>
        </a:p>
      </dgm:t>
    </dgm:pt>
    <dgm:pt modelId="{441CE828-B776-49EE-A67D-BA7CFEBD08D5}" type="parTrans" cxnId="{9DF1C0BF-0E02-43D3-A185-A225BA96A79A}">
      <dgm:prSet/>
      <dgm:spPr/>
      <dgm:t>
        <a:bodyPr/>
        <a:lstStyle/>
        <a:p>
          <a:endParaRPr lang="en-US"/>
        </a:p>
      </dgm:t>
    </dgm:pt>
    <dgm:pt modelId="{61538B6B-D87B-4283-A1E9-307CC41FB251}" type="sibTrans" cxnId="{9DF1C0BF-0E02-43D3-A185-A225BA96A79A}">
      <dgm:prSet/>
      <dgm:spPr/>
      <dgm:t>
        <a:bodyPr/>
        <a:lstStyle/>
        <a:p>
          <a:endParaRPr lang="en-US"/>
        </a:p>
      </dgm:t>
    </dgm:pt>
    <dgm:pt modelId="{818AADED-D535-464E-B566-BFB5DB65E3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AWQ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Recent efficient quantization method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(size, speed)</a:t>
          </a:r>
        </a:p>
      </dgm:t>
    </dgm:pt>
    <dgm:pt modelId="{7AC7CB07-057C-496E-B017-ABED12A6F46D}" type="parTrans" cxnId="{5C483C49-32AB-4EF6-848C-8517BAA9DD7C}">
      <dgm:prSet/>
      <dgm:spPr/>
      <dgm:t>
        <a:bodyPr/>
        <a:lstStyle/>
        <a:p>
          <a:endParaRPr lang="en-US"/>
        </a:p>
      </dgm:t>
    </dgm:pt>
    <dgm:pt modelId="{9E6E1D2A-2E63-4923-83B5-350D52E0FD84}" type="sibTrans" cxnId="{5C483C49-32AB-4EF6-848C-8517BAA9DD7C}">
      <dgm:prSet/>
      <dgm:spPr/>
      <dgm:t>
        <a:bodyPr/>
        <a:lstStyle/>
        <a:p>
          <a:endParaRPr lang="en-US"/>
        </a:p>
      </dgm:t>
    </dgm:pt>
    <dgm:pt modelId="{5FC9015B-A539-4522-B0D1-4081EC69E66E}" type="pres">
      <dgm:prSet presAssocID="{D5DF3D6F-2A20-4C57-BF78-0CB70198C54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16D2C9-45E0-42D2-939A-C7DF4169EA1A}" type="pres">
      <dgm:prSet presAssocID="{5522738E-8F85-45CE-8E28-F8820B495390}" presName="compNode" presStyleCnt="0"/>
      <dgm:spPr/>
    </dgm:pt>
    <dgm:pt modelId="{570D7362-A7EC-4374-A90E-A6B409D356C7}" type="pres">
      <dgm:prSet presAssocID="{5522738E-8F85-45CE-8E28-F8820B495390}" presName="iconRect" presStyleLbl="node1" presStyleIdx="0" presStyleCnt="4" custLinFactNeighborX="-60774" custLinFactNeighborY="-730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8E8305D-4DE9-42BB-9E7B-D8D911009941}" type="pres">
      <dgm:prSet presAssocID="{5522738E-8F85-45CE-8E28-F8820B495390}" presName="spaceRect" presStyleCnt="0"/>
      <dgm:spPr/>
    </dgm:pt>
    <dgm:pt modelId="{D6936E89-8889-44B3-9EF3-AEB516EDDCE6}" type="pres">
      <dgm:prSet presAssocID="{5522738E-8F85-45CE-8E28-F8820B495390}" presName="textRect" presStyleLbl="revTx" presStyleIdx="0" presStyleCnt="4" custScaleX="99227" custLinFactNeighborX="-27561" custLinFactNeighborY="-300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DA56C9D-0C47-4CAA-9A57-F98B23C26973}" type="pres">
      <dgm:prSet presAssocID="{628D578E-EEA2-4B1D-B0DF-DE12ECBDA53D}" presName="sibTrans" presStyleCnt="0"/>
      <dgm:spPr/>
    </dgm:pt>
    <dgm:pt modelId="{9520631E-5D13-4682-829A-C5A6A22CD4DA}" type="pres">
      <dgm:prSet presAssocID="{470A9447-4246-4D57-B14D-FA3A3EEE534E}" presName="compNode" presStyleCnt="0"/>
      <dgm:spPr/>
    </dgm:pt>
    <dgm:pt modelId="{BC80756D-564C-4472-84D8-877286740442}" type="pres">
      <dgm:prSet presAssocID="{470A9447-4246-4D57-B14D-FA3A3EEE534E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CA00C6B-30EC-45FB-AC15-9D5D8A53B7D9}" type="pres">
      <dgm:prSet presAssocID="{470A9447-4246-4D57-B14D-FA3A3EEE534E}" presName="spaceRect" presStyleCnt="0"/>
      <dgm:spPr/>
    </dgm:pt>
    <dgm:pt modelId="{D380D199-7A3D-4058-BAFD-060C0E3EA239}" type="pres">
      <dgm:prSet presAssocID="{470A9447-4246-4D57-B14D-FA3A3EEE534E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3BB35D4-A3A2-4500-8282-8330AFDB87B2}" type="pres">
      <dgm:prSet presAssocID="{A347FD14-51D1-4D1B-BC73-E33AB5DA0822}" presName="sibTrans" presStyleCnt="0"/>
      <dgm:spPr/>
    </dgm:pt>
    <dgm:pt modelId="{0DCB64A4-85AE-4F89-B9AE-9C50877C7383}" type="pres">
      <dgm:prSet presAssocID="{8F869026-99C1-4FAA-862D-27527496291F}" presName="compNode" presStyleCnt="0"/>
      <dgm:spPr/>
    </dgm:pt>
    <dgm:pt modelId="{5167D187-C3EE-433A-AD3A-EDFC9E9668C2}" type="pres">
      <dgm:prSet presAssocID="{8F869026-99C1-4FAA-862D-27527496291F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81E23AB-47E1-4BDB-B0DA-7518DFEF4D26}" type="pres">
      <dgm:prSet presAssocID="{8F869026-99C1-4FAA-862D-27527496291F}" presName="spaceRect" presStyleCnt="0"/>
      <dgm:spPr/>
    </dgm:pt>
    <dgm:pt modelId="{7F4FA391-E084-4A44-9143-D62FE6475995}" type="pres">
      <dgm:prSet presAssocID="{8F869026-99C1-4FAA-862D-27527496291F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757D0FD-0AED-46E3-9DA2-84C71DBF483F}" type="pres">
      <dgm:prSet presAssocID="{61538B6B-D87B-4283-A1E9-307CC41FB251}" presName="sibTrans" presStyleCnt="0"/>
      <dgm:spPr/>
    </dgm:pt>
    <dgm:pt modelId="{072FD961-0CA3-4342-8EB4-A87FE1755A9E}" type="pres">
      <dgm:prSet presAssocID="{818AADED-D535-464E-B566-BFB5DB65E3DA}" presName="compNode" presStyleCnt="0"/>
      <dgm:spPr/>
    </dgm:pt>
    <dgm:pt modelId="{0104FF98-9552-461C-AA9B-2A740923A865}" type="pres">
      <dgm:prSet presAssocID="{818AADED-D535-464E-B566-BFB5DB65E3DA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8B94CEA-D5C0-4471-A995-C50BD7F32E7E}" type="pres">
      <dgm:prSet presAssocID="{818AADED-D535-464E-B566-BFB5DB65E3DA}" presName="spaceRect" presStyleCnt="0"/>
      <dgm:spPr/>
    </dgm:pt>
    <dgm:pt modelId="{EF41F577-9787-478E-8F2D-E71989D36427}" type="pres">
      <dgm:prSet presAssocID="{818AADED-D535-464E-B566-BFB5DB65E3DA}" presName="textRect" presStyleLbl="revTx" presStyleIdx="3" presStyleCnt="4" custScaleX="150181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483C49-32AB-4EF6-848C-8517BAA9DD7C}" srcId="{D5DF3D6F-2A20-4C57-BF78-0CB70198C54F}" destId="{818AADED-D535-464E-B566-BFB5DB65E3DA}" srcOrd="3" destOrd="0" parTransId="{7AC7CB07-057C-496E-B017-ABED12A6F46D}" sibTransId="{9E6E1D2A-2E63-4923-83B5-350D52E0FD84}"/>
    <dgm:cxn modelId="{87B7EB1D-65E8-48A2-A4B6-478D8A080880}" srcId="{D5DF3D6F-2A20-4C57-BF78-0CB70198C54F}" destId="{5522738E-8F85-45CE-8E28-F8820B495390}" srcOrd="0" destOrd="0" parTransId="{2C8ECEF7-3D83-4FAE-8B45-F4FA89723574}" sibTransId="{628D578E-EEA2-4B1D-B0DF-DE12ECBDA53D}"/>
    <dgm:cxn modelId="{14386FE7-19E5-4B27-951B-E6D9B72358F4}" type="presOf" srcId="{8F869026-99C1-4FAA-862D-27527496291F}" destId="{7F4FA391-E084-4A44-9143-D62FE6475995}" srcOrd="0" destOrd="0" presId="urn:microsoft.com/office/officeart/2018/2/layout/IconLabelList"/>
    <dgm:cxn modelId="{9DF1C0BF-0E02-43D3-A185-A225BA96A79A}" srcId="{D5DF3D6F-2A20-4C57-BF78-0CB70198C54F}" destId="{8F869026-99C1-4FAA-862D-27527496291F}" srcOrd="2" destOrd="0" parTransId="{441CE828-B776-49EE-A67D-BA7CFEBD08D5}" sibTransId="{61538B6B-D87B-4283-A1E9-307CC41FB251}"/>
    <dgm:cxn modelId="{DEC08FFA-FE87-4758-9519-E4E2BF1BDA8D}" type="presOf" srcId="{818AADED-D535-464E-B566-BFB5DB65E3DA}" destId="{EF41F577-9787-478E-8F2D-E71989D36427}" srcOrd="0" destOrd="0" presId="urn:microsoft.com/office/officeart/2018/2/layout/IconLabelList"/>
    <dgm:cxn modelId="{DDCC2D2A-DFD5-4614-95D3-9DDB267D5832}" type="presOf" srcId="{D5DF3D6F-2A20-4C57-BF78-0CB70198C54F}" destId="{5FC9015B-A539-4522-B0D1-4081EC69E66E}" srcOrd="0" destOrd="0" presId="urn:microsoft.com/office/officeart/2018/2/layout/IconLabelList"/>
    <dgm:cxn modelId="{2CA425BE-C4A6-463B-B56C-D7F0DED9227E}" srcId="{D5DF3D6F-2A20-4C57-BF78-0CB70198C54F}" destId="{470A9447-4246-4D57-B14D-FA3A3EEE534E}" srcOrd="1" destOrd="0" parTransId="{4B5EC538-4C9E-4B02-8C6D-59AECEF9FAE8}" sibTransId="{A347FD14-51D1-4D1B-BC73-E33AB5DA0822}"/>
    <dgm:cxn modelId="{85972331-29AF-4BA4-9A2E-4CECD329B5AE}" type="presOf" srcId="{5522738E-8F85-45CE-8E28-F8820B495390}" destId="{D6936E89-8889-44B3-9EF3-AEB516EDDCE6}" srcOrd="0" destOrd="0" presId="urn:microsoft.com/office/officeart/2018/2/layout/IconLabelList"/>
    <dgm:cxn modelId="{A2009808-4D6B-4558-96CC-D8B5E510406D}" type="presOf" srcId="{470A9447-4246-4D57-B14D-FA3A3EEE534E}" destId="{D380D199-7A3D-4058-BAFD-060C0E3EA239}" srcOrd="0" destOrd="0" presId="urn:microsoft.com/office/officeart/2018/2/layout/IconLabelList"/>
    <dgm:cxn modelId="{CEB02699-B8C4-4241-A8AE-17BF67DBF37C}" type="presParOf" srcId="{5FC9015B-A539-4522-B0D1-4081EC69E66E}" destId="{B816D2C9-45E0-42D2-939A-C7DF4169EA1A}" srcOrd="0" destOrd="0" presId="urn:microsoft.com/office/officeart/2018/2/layout/IconLabelList"/>
    <dgm:cxn modelId="{7BDCDF06-93DE-4DD7-BE1F-CB0B4836EC68}" type="presParOf" srcId="{B816D2C9-45E0-42D2-939A-C7DF4169EA1A}" destId="{570D7362-A7EC-4374-A90E-A6B409D356C7}" srcOrd="0" destOrd="0" presId="urn:microsoft.com/office/officeart/2018/2/layout/IconLabelList"/>
    <dgm:cxn modelId="{84B4D16B-1073-451D-BC9C-A658D62A175E}" type="presParOf" srcId="{B816D2C9-45E0-42D2-939A-C7DF4169EA1A}" destId="{E8E8305D-4DE9-42BB-9E7B-D8D911009941}" srcOrd="1" destOrd="0" presId="urn:microsoft.com/office/officeart/2018/2/layout/IconLabelList"/>
    <dgm:cxn modelId="{1895E72E-1D4C-40E0-ADD2-7C2E097C0A6B}" type="presParOf" srcId="{B816D2C9-45E0-42D2-939A-C7DF4169EA1A}" destId="{D6936E89-8889-44B3-9EF3-AEB516EDDCE6}" srcOrd="2" destOrd="0" presId="urn:microsoft.com/office/officeart/2018/2/layout/IconLabelList"/>
    <dgm:cxn modelId="{EF50DB9B-AE84-491E-94AE-FF2AA96B87EB}" type="presParOf" srcId="{5FC9015B-A539-4522-B0D1-4081EC69E66E}" destId="{2DA56C9D-0C47-4CAA-9A57-F98B23C26973}" srcOrd="1" destOrd="0" presId="urn:microsoft.com/office/officeart/2018/2/layout/IconLabelList"/>
    <dgm:cxn modelId="{2FDB0F56-FA1E-4E76-BED5-AEB9BD303A94}" type="presParOf" srcId="{5FC9015B-A539-4522-B0D1-4081EC69E66E}" destId="{9520631E-5D13-4682-829A-C5A6A22CD4DA}" srcOrd="2" destOrd="0" presId="urn:microsoft.com/office/officeart/2018/2/layout/IconLabelList"/>
    <dgm:cxn modelId="{F4468E7E-EAAE-430C-99F7-DC651A1521A1}" type="presParOf" srcId="{9520631E-5D13-4682-829A-C5A6A22CD4DA}" destId="{BC80756D-564C-4472-84D8-877286740442}" srcOrd="0" destOrd="0" presId="urn:microsoft.com/office/officeart/2018/2/layout/IconLabelList"/>
    <dgm:cxn modelId="{A85346E8-F1A5-419E-B4FD-2711B5D6F5A3}" type="presParOf" srcId="{9520631E-5D13-4682-829A-C5A6A22CD4DA}" destId="{2CA00C6B-30EC-45FB-AC15-9D5D8A53B7D9}" srcOrd="1" destOrd="0" presId="urn:microsoft.com/office/officeart/2018/2/layout/IconLabelList"/>
    <dgm:cxn modelId="{3ED3FEEA-BCDF-43B9-92E5-D0D33BD04276}" type="presParOf" srcId="{9520631E-5D13-4682-829A-C5A6A22CD4DA}" destId="{D380D199-7A3D-4058-BAFD-060C0E3EA239}" srcOrd="2" destOrd="0" presId="urn:microsoft.com/office/officeart/2018/2/layout/IconLabelList"/>
    <dgm:cxn modelId="{89FB47F8-D1C9-466E-88DC-C2AA748739F6}" type="presParOf" srcId="{5FC9015B-A539-4522-B0D1-4081EC69E66E}" destId="{C3BB35D4-A3A2-4500-8282-8330AFDB87B2}" srcOrd="3" destOrd="0" presId="urn:microsoft.com/office/officeart/2018/2/layout/IconLabelList"/>
    <dgm:cxn modelId="{C51B02C2-DD47-4F95-B5A3-B633E429AF0F}" type="presParOf" srcId="{5FC9015B-A539-4522-B0D1-4081EC69E66E}" destId="{0DCB64A4-85AE-4F89-B9AE-9C50877C7383}" srcOrd="4" destOrd="0" presId="urn:microsoft.com/office/officeart/2018/2/layout/IconLabelList"/>
    <dgm:cxn modelId="{41967D86-A5FB-4F07-99E8-ED6EE7F7C27C}" type="presParOf" srcId="{0DCB64A4-85AE-4F89-B9AE-9C50877C7383}" destId="{5167D187-C3EE-433A-AD3A-EDFC9E9668C2}" srcOrd="0" destOrd="0" presId="urn:microsoft.com/office/officeart/2018/2/layout/IconLabelList"/>
    <dgm:cxn modelId="{1B1289BA-FFEF-4C6D-9E12-1ED25E1FA857}" type="presParOf" srcId="{0DCB64A4-85AE-4F89-B9AE-9C50877C7383}" destId="{E81E23AB-47E1-4BDB-B0DA-7518DFEF4D26}" srcOrd="1" destOrd="0" presId="urn:microsoft.com/office/officeart/2018/2/layout/IconLabelList"/>
    <dgm:cxn modelId="{1C85886C-5665-4DDD-A5FF-86C035CC5A02}" type="presParOf" srcId="{0DCB64A4-85AE-4F89-B9AE-9C50877C7383}" destId="{7F4FA391-E084-4A44-9143-D62FE6475995}" srcOrd="2" destOrd="0" presId="urn:microsoft.com/office/officeart/2018/2/layout/IconLabelList"/>
    <dgm:cxn modelId="{1418E23A-4ED9-492B-B0CC-C951A16AFBBD}" type="presParOf" srcId="{5FC9015B-A539-4522-B0D1-4081EC69E66E}" destId="{2757D0FD-0AED-46E3-9DA2-84C71DBF483F}" srcOrd="5" destOrd="0" presId="urn:microsoft.com/office/officeart/2018/2/layout/IconLabelList"/>
    <dgm:cxn modelId="{F98EF3BD-6427-440C-B968-8E3B47537A36}" type="presParOf" srcId="{5FC9015B-A539-4522-B0D1-4081EC69E66E}" destId="{072FD961-0CA3-4342-8EB4-A87FE1755A9E}" srcOrd="6" destOrd="0" presId="urn:microsoft.com/office/officeart/2018/2/layout/IconLabelList"/>
    <dgm:cxn modelId="{8AD0B6CC-E40F-4D5D-A36F-84176ECA1EDF}" type="presParOf" srcId="{072FD961-0CA3-4342-8EB4-A87FE1755A9E}" destId="{0104FF98-9552-461C-AA9B-2A740923A865}" srcOrd="0" destOrd="0" presId="urn:microsoft.com/office/officeart/2018/2/layout/IconLabelList"/>
    <dgm:cxn modelId="{B11AFFD2-548B-4166-B40E-4588293EE89B}" type="presParOf" srcId="{072FD961-0CA3-4342-8EB4-A87FE1755A9E}" destId="{48B94CEA-D5C0-4471-A995-C50BD7F32E7E}" srcOrd="1" destOrd="0" presId="urn:microsoft.com/office/officeart/2018/2/layout/IconLabelList"/>
    <dgm:cxn modelId="{DB7E0F6A-2C86-43FB-9C1F-668F999B69D0}" type="presParOf" srcId="{072FD961-0CA3-4342-8EB4-A87FE1755A9E}" destId="{EF41F577-9787-478E-8F2D-E71989D3642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D7362-A7EC-4374-A90E-A6B409D356C7}">
      <dsp:nvSpPr>
        <dsp:cNvPr id="0" name=""/>
        <dsp:cNvSpPr/>
      </dsp:nvSpPr>
      <dsp:spPr>
        <a:xfrm>
          <a:off x="259689" y="137360"/>
          <a:ext cx="632812" cy="63281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36E89-8889-44B3-9EF3-AEB516EDDCE6}">
      <dsp:nvSpPr>
        <dsp:cNvPr id="0" name=""/>
        <dsp:cNvSpPr/>
      </dsp:nvSpPr>
      <dsp:spPr>
        <a:xfrm>
          <a:off x="0" y="1036213"/>
          <a:ext cx="1384593" cy="73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Hugging Face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Traditional framework</a:t>
          </a:r>
        </a:p>
      </dsp:txBody>
      <dsp:txXfrm>
        <a:off x="0" y="1036213"/>
        <a:ext cx="1384593" cy="738281"/>
      </dsp:txXfrm>
    </dsp:sp>
    <dsp:sp modelId="{BC80756D-564C-4472-84D8-877286740442}">
      <dsp:nvSpPr>
        <dsp:cNvPr id="0" name=""/>
        <dsp:cNvSpPr/>
      </dsp:nvSpPr>
      <dsp:spPr>
        <a:xfrm>
          <a:off x="2296618" y="183581"/>
          <a:ext cx="632812" cy="63281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0D199-7A3D-4058-BAFD-060C0E3EA239}">
      <dsp:nvSpPr>
        <dsp:cNvPr id="0" name=""/>
        <dsp:cNvSpPr/>
      </dsp:nvSpPr>
      <dsp:spPr>
        <a:xfrm>
          <a:off x="1909900" y="1058406"/>
          <a:ext cx="1406250" cy="73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GGUF/GGML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Optimized for CPU and (CPU + GPU)</a:t>
          </a:r>
        </a:p>
      </dsp:txBody>
      <dsp:txXfrm>
        <a:off x="1909900" y="1058406"/>
        <a:ext cx="1406250" cy="738281"/>
      </dsp:txXfrm>
    </dsp:sp>
    <dsp:sp modelId="{5167D187-C3EE-433A-AD3A-EDFC9E9668C2}">
      <dsp:nvSpPr>
        <dsp:cNvPr id="0" name=""/>
        <dsp:cNvSpPr/>
      </dsp:nvSpPr>
      <dsp:spPr>
        <a:xfrm>
          <a:off x="3948962" y="183581"/>
          <a:ext cx="632812" cy="63281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FA391-E084-4A44-9143-D62FE6475995}">
      <dsp:nvSpPr>
        <dsp:cNvPr id="0" name=""/>
        <dsp:cNvSpPr/>
      </dsp:nvSpPr>
      <dsp:spPr>
        <a:xfrm>
          <a:off x="3562243" y="1058406"/>
          <a:ext cx="1406250" cy="73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GPTQ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Optimized for GPU and (GPU + CPU)</a:t>
          </a:r>
        </a:p>
      </dsp:txBody>
      <dsp:txXfrm>
        <a:off x="3562243" y="1058406"/>
        <a:ext cx="1406250" cy="738281"/>
      </dsp:txXfrm>
    </dsp:sp>
    <dsp:sp modelId="{0104FF98-9552-461C-AA9B-2A740923A865}">
      <dsp:nvSpPr>
        <dsp:cNvPr id="0" name=""/>
        <dsp:cNvSpPr/>
      </dsp:nvSpPr>
      <dsp:spPr>
        <a:xfrm>
          <a:off x="2296618" y="2148250"/>
          <a:ext cx="632812" cy="632812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1F577-9787-478E-8F2D-E71989D36427}">
      <dsp:nvSpPr>
        <dsp:cNvPr id="0" name=""/>
        <dsp:cNvSpPr/>
      </dsp:nvSpPr>
      <dsp:spPr>
        <a:xfrm>
          <a:off x="1557064" y="3023075"/>
          <a:ext cx="2111920" cy="738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AWQ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Recent efficient quantization method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(size, speed)</a:t>
          </a:r>
        </a:p>
      </dsp:txBody>
      <dsp:txXfrm>
        <a:off x="1557064" y="3023075"/>
        <a:ext cx="2111920" cy="738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09BA-0250-418B-A227-469BF0F69AD3}" type="datetimeFigureOut">
              <a:rPr lang="nl-NL" smtClean="0"/>
              <a:t>15-3-2024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4FE01-11FF-43DA-B7F5-6592B996E3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79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30240-3B76-4E52-B42B-C39F5C218F4D}" type="datetimeFigureOut">
              <a:rPr lang="nl-NL" smtClean="0"/>
              <a:t>15-3-2024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1649-886C-4324-AD4C-E61C88D47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5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g/g-h0lbLuFF1-elevenlabs-text-to-speech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t.openai.com/g/g-gFFsdkfMC-cartoonize-yoursel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57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ChatGPT</a:t>
            </a:r>
            <a:r>
              <a:rPr lang="en-US" dirty="0">
                <a:hlinkClick r:id="rId3"/>
              </a:rPr>
              <a:t> - </a:t>
            </a:r>
            <a:r>
              <a:rPr lang="en-US" dirty="0" err="1">
                <a:hlinkClick r:id="rId3"/>
              </a:rPr>
              <a:t>ElevenLabs</a:t>
            </a:r>
            <a:r>
              <a:rPr lang="en-US" dirty="0">
                <a:hlinkClick r:id="rId3"/>
              </a:rPr>
              <a:t> Text To Speech (openai.com)</a:t>
            </a:r>
            <a:endParaRPr lang="en-US" dirty="0"/>
          </a:p>
          <a:p>
            <a:r>
              <a:rPr lang="en-US" dirty="0" err="1">
                <a:hlinkClick r:id="rId4"/>
              </a:rPr>
              <a:t>ChatGPT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Cartoonize</a:t>
            </a:r>
            <a:r>
              <a:rPr lang="en-US" dirty="0">
                <a:hlinkClick r:id="rId4"/>
              </a:rPr>
              <a:t> Yourself (openai.com)</a:t>
            </a:r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8F1AB-29EF-4445-A82D-E8624A7043CE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018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/>
          </p:nvPr>
        </p:nvSpPr>
        <p:spPr>
          <a:xfrm>
            <a:off x="6553200" y="1885467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8" name="Ondertitel 2"/>
          <p:cNvSpPr>
            <a:spLocks noGrp="1"/>
          </p:cNvSpPr>
          <p:nvPr>
            <p:ph type="subTitle" idx="1"/>
          </p:nvPr>
        </p:nvSpPr>
        <p:spPr>
          <a:xfrm>
            <a:off x="6553200" y="4218267"/>
            <a:ext cx="5004000" cy="1613786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1" name="Tijdelijke aanduiding voor afbeelding 22">
            <a:extLst>
              <a:ext uri="{FF2B5EF4-FFF2-40B4-BE49-F238E27FC236}">
                <a16:creationId xmlns:a16="http://schemas.microsoft.com/office/drawing/2014/main" id="{80F3BA90-F16A-664E-B5B7-D10815392D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82375 w 6099175"/>
              <a:gd name="connsiteY1" fmla="*/ 0 h 6858000"/>
              <a:gd name="connsiteX2" fmla="*/ 5782375 w 6099175"/>
              <a:gd name="connsiteY2" fmla="*/ 1278000 h 6858000"/>
              <a:gd name="connsiteX3" fmla="*/ 6099175 w 6099175"/>
              <a:gd name="connsiteY3" fmla="*/ 1278000 h 6858000"/>
              <a:gd name="connsiteX4" fmla="*/ 6099175 w 6099175"/>
              <a:gd name="connsiteY4" fmla="*/ 6858000 h 6858000"/>
              <a:gd name="connsiteX5" fmla="*/ 0 w 60991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82375" y="0"/>
                </a:lnTo>
                <a:lnTo>
                  <a:pt x="5782375" y="1278000"/>
                </a:lnTo>
                <a:lnTo>
                  <a:pt x="6099175" y="1278000"/>
                </a:lnTo>
                <a:lnTo>
                  <a:pt x="609917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612000" anchor="ctr" anchorCtr="0">
            <a:noAutofit/>
          </a:bodyPr>
          <a:lstStyle/>
          <a:p>
            <a:r>
              <a:rPr lang="en-US" dirty="0"/>
              <a:t>Click icon to add picture</a:t>
            </a:r>
            <a:endParaRPr lang="nl-NL" dirty="0"/>
          </a:p>
        </p:txBody>
      </p:sp>
      <p:pic>
        <p:nvPicPr>
          <p:cNvPr id="13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0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  <p:sp>
        <p:nvSpPr>
          <p:cNvPr id="14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000" y="6593728"/>
            <a:ext cx="5865447" cy="264272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dirty="0" smtClean="0"/>
              <a:t>LLMs for Digital Forensics</a:t>
            </a:r>
            <a:endParaRPr lang="nl-NL" dirty="0"/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2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6223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 numCol="1" spcCol="46800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000" y="6593728"/>
            <a:ext cx="5865447" cy="264272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dirty="0" smtClean="0"/>
              <a:t>LLMs for Digital Forensics</a:t>
            </a:r>
            <a:endParaRPr lang="nl-NL" dirty="0"/>
          </a:p>
        </p:txBody>
      </p:sp>
      <p:sp>
        <p:nvSpPr>
          <p:cNvPr id="8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nl-NL" smtClean="0"/>
              <a:t>DFRWS EU Workshop, Zaragoza, 19-3-2024</a:t>
            </a:r>
            <a:endParaRPr lang="nl-NL" dirty="0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1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276475"/>
            <a:ext cx="500400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nl-NL" smtClean="0"/>
              <a:t>DFRWS EU Workshop, Zaragoza, 19-3-2024</a:t>
            </a:r>
            <a:endParaRPr lang="nl-NL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  <p:sp>
        <p:nvSpPr>
          <p:cNvPr id="10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000" y="6593728"/>
            <a:ext cx="5865447" cy="264272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dirty="0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0017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635000" y="3749487"/>
            <a:ext cx="10925176" cy="2077232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12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nl-NL" smtClean="0"/>
              <a:t>DFRWS EU Workshop, Zaragoza, 19-3-2024</a:t>
            </a:r>
            <a:endParaRPr lang="nl-NL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  <p:sp>
        <p:nvSpPr>
          <p:cNvPr id="15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000" y="6593728"/>
            <a:ext cx="5865447" cy="264272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dirty="0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7604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lleen titel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/>
          <p:cNvSpPr/>
          <p:nvPr userDrawn="1"/>
        </p:nvSpPr>
        <p:spPr>
          <a:xfrm>
            <a:off x="5519936" y="6525344"/>
            <a:ext cx="288032" cy="216024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71798" y="6453338"/>
            <a:ext cx="2784309" cy="34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DAD25AC-3D36-459B-92CD-44DA3A62917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1055440" y="1279302"/>
            <a:ext cx="5760640" cy="4309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36104"/>
          </a:xfrm>
          <a:prstGeom prst="rect">
            <a:avLst/>
          </a:prstGeom>
        </p:spPr>
        <p:txBody>
          <a:bodyPr anchor="b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DC780E4-C607-23D4-BF95-61E4D310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113" y="6453336"/>
            <a:ext cx="4492079" cy="34541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nl-NL" smtClean="0"/>
              <a:t>LLMs for Digital Forensics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E858EA-AAEB-C8D1-CC20-B76ACA5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432" y="6453336"/>
            <a:ext cx="3240360" cy="34541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645E6377-4C49-B53A-6983-6FB7FA86E5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04112" y="1279302"/>
            <a:ext cx="4492079" cy="430993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92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9480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8" name="Afbeelding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85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50" r:id="rId2"/>
    <p:sldLayoutId id="2147483652" r:id="rId3"/>
    <p:sldLayoutId id="2147483726" r:id="rId4"/>
    <p:sldLayoutId id="2147483727" r:id="rId5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Verdana" panose="020B060403050404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accent1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81" userDrawn="1">
          <p15:clr>
            <a:srgbClr val="F26B43"/>
          </p15:clr>
        </p15:guide>
        <p15:guide id="8" orient="horz" pos="3919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2159" userDrawn="1">
          <p15:clr>
            <a:srgbClr val="F26B43"/>
          </p15:clr>
        </p15:guide>
        <p15:guide id="11" pos="400" userDrawn="1">
          <p15:clr>
            <a:srgbClr val="F26B43"/>
          </p15:clr>
        </p15:guide>
        <p15:guide id="12" pos="4128" userDrawn="1">
          <p15:clr>
            <a:srgbClr val="F26B43"/>
          </p15:clr>
        </p15:guide>
        <p15:guide id="13" pos="3552" userDrawn="1">
          <p15:clr>
            <a:srgbClr val="F26B43"/>
          </p15:clr>
        </p15:guide>
        <p15:guide id="14" orient="horz" pos="1275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6" pos="46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HuggingFaceH4/open_llm_leaderboard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pening-up-chatgpt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therlandsForensicInstitute/DFRWS-EU-2024-LLM4DF-Worksho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q7fnqzeaPc" TargetMode="External"/><Relationship Id="rId2" Type="http://schemas.openxmlformats.org/officeDocument/2006/relationships/hyperlink" Target="https://medium.com/@dave-shap/become-a-gpt-prompt-maestro-943986a93b8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Om75o2Z5-o" TargetMode="External"/><Relationship Id="rId4" Type="http://schemas.openxmlformats.org/officeDocument/2006/relationships/hyperlink" Target="https://www.youtube.com/watch?v=oILYjtbmLgc&amp;t=760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therlandsForensicInstitute/DFRWS-EU-2024-LLM4DF-Worksho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www.youtube.com/watch?v=S7xTBa93TX8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gp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perplexity.ai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customgpt.ai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atdoc.com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pdf.ai/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auth.askyourpdf.com/" TargetMode="External"/><Relationship Id="rId9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log.google/technology/ai/google-gemini-next-generation-model-february-2024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hyperlink" Target="https://youtu.be/wa0MT8OwHuk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video-generation-models-as-world-simulator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log.ampedsoftware.com/2021/10/05/can-ai-be-used-for-forensics-and-investig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7">
            <a:extLst>
              <a:ext uri="{FF2B5EF4-FFF2-40B4-BE49-F238E27FC236}">
                <a16:creationId xmlns:a16="http://schemas.microsoft.com/office/drawing/2014/main" id="{8A737D33-347C-F759-CCAC-1349B0C65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0" t="2032" b="2032"/>
          <a:stretch/>
        </p:blipFill>
        <p:spPr>
          <a:xfrm>
            <a:off x="2431" y="0"/>
            <a:ext cx="6093569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480654" y="5946550"/>
            <a:ext cx="5076546" cy="7837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DFRWS </a:t>
            </a:r>
            <a:r>
              <a:rPr lang="en-US" dirty="0" smtClean="0"/>
              <a:t>EU 2024, Workshop</a:t>
            </a:r>
            <a:r>
              <a:rPr lang="en-US" dirty="0"/>
              <a:t>, </a:t>
            </a:r>
          </a:p>
          <a:p>
            <a:pPr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arch 19, 2024, Zaragoza, Spain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509969" y="1869989"/>
            <a:ext cx="5484323" cy="17780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Large Language </a:t>
            </a:r>
            <a:r>
              <a:rPr lang="en-US" sz="2800" dirty="0" smtClean="0"/>
              <a:t>Models for </a:t>
            </a:r>
            <a:r>
              <a:rPr lang="en-US" sz="2800" dirty="0"/>
              <a:t>Digital Forensics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477000" y="4103649"/>
            <a:ext cx="5332140" cy="20500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Hans </a:t>
            </a:r>
            <a:r>
              <a:rPr lang="en-US" dirty="0" smtClean="0"/>
              <a:t>Henseler (NFI, </a:t>
            </a:r>
            <a:r>
              <a:rPr lang="en-US" dirty="0" err="1" smtClean="0"/>
              <a:t>UoSL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Gaëtan</a:t>
            </a:r>
            <a:r>
              <a:rPr lang="en-US" dirty="0"/>
              <a:t> </a:t>
            </a:r>
            <a:r>
              <a:rPr lang="en-US" dirty="0" smtClean="0"/>
              <a:t>Michelet (UNIL)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sz="2000" baseline="30000" dirty="0"/>
          </a:p>
        </p:txBody>
      </p:sp>
      <p:pic>
        <p:nvPicPr>
          <p:cNvPr id="12" name="Afbeelding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2" r="47137" b="16003"/>
          <a:stretch/>
        </p:blipFill>
        <p:spPr bwMode="auto">
          <a:xfrm>
            <a:off x="5619750" y="0"/>
            <a:ext cx="857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5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9ACF5F9-BB87-3B8F-224C-D262E844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89484"/>
            <a:ext cx="10923588" cy="418088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l-NL" dirty="0" err="1"/>
              <a:t>Preventing</a:t>
            </a:r>
            <a:r>
              <a:rPr lang="nl-NL" dirty="0"/>
              <a:t> </a:t>
            </a:r>
            <a:r>
              <a:rPr lang="nl-NL" dirty="0" err="1"/>
              <a:t>hallucinations</a:t>
            </a:r>
            <a:r>
              <a:rPr lang="nl-NL" dirty="0"/>
              <a:t>: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Provide</a:t>
            </a:r>
            <a:r>
              <a:rPr lang="nl-NL" sz="1700" dirty="0"/>
              <a:t> </a:t>
            </a:r>
            <a:r>
              <a:rPr lang="nl-NL" sz="1700" u="sng" dirty="0" err="1"/>
              <a:t>clear</a:t>
            </a:r>
            <a:r>
              <a:rPr lang="nl-NL" sz="1700" u="sng" dirty="0"/>
              <a:t> prompts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ChatGPT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base </a:t>
            </a:r>
            <a:r>
              <a:rPr lang="nl-NL" sz="1700" dirty="0" err="1"/>
              <a:t>its</a:t>
            </a:r>
            <a:r>
              <a:rPr lang="nl-NL" sz="1700" dirty="0"/>
              <a:t> response on digital </a:t>
            </a:r>
            <a:r>
              <a:rPr lang="nl-NL" sz="1700" dirty="0" err="1"/>
              <a:t>traces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dirty="0" err="1"/>
              <a:t>ChatGPT</a:t>
            </a:r>
            <a:r>
              <a:rPr lang="nl-NL" sz="1700" dirty="0"/>
              <a:t> </a:t>
            </a:r>
            <a:r>
              <a:rPr lang="nl-NL" sz="1700" dirty="0" err="1"/>
              <a:t>should</a:t>
            </a:r>
            <a:r>
              <a:rPr lang="nl-NL" sz="1700" dirty="0"/>
              <a:t> </a:t>
            </a:r>
            <a:r>
              <a:rPr lang="nl-NL" sz="1700" dirty="0" err="1"/>
              <a:t>not</a:t>
            </a:r>
            <a:r>
              <a:rPr lang="nl-NL" sz="1700" dirty="0"/>
              <a:t> </a:t>
            </a:r>
            <a:r>
              <a:rPr lang="nl-NL" sz="1700" dirty="0" err="1"/>
              <a:t>hallucinate</a:t>
            </a:r>
            <a:r>
              <a:rPr lang="nl-NL" sz="1700" dirty="0"/>
              <a:t> but </a:t>
            </a:r>
            <a:r>
              <a:rPr lang="nl-NL" sz="1700" dirty="0" err="1"/>
              <a:t>inform</a:t>
            </a:r>
            <a:r>
              <a:rPr lang="nl-NL" sz="1700" dirty="0"/>
              <a:t> </a:t>
            </a:r>
            <a:r>
              <a:rPr lang="nl-NL" sz="1700" dirty="0" err="1"/>
              <a:t>that</a:t>
            </a:r>
            <a:r>
              <a:rPr lang="nl-NL" sz="1700" dirty="0"/>
              <a:t> </a:t>
            </a:r>
            <a:r>
              <a:rPr lang="nl-NL" sz="1700" dirty="0" err="1"/>
              <a:t>there</a:t>
            </a:r>
            <a:r>
              <a:rPr lang="nl-NL" sz="1700" dirty="0"/>
              <a:t> are </a:t>
            </a:r>
            <a:r>
              <a:rPr lang="nl-NL" sz="1700" u="sng" dirty="0"/>
              <a:t>no relevant </a:t>
            </a:r>
            <a:r>
              <a:rPr lang="nl-NL" sz="1700" u="sng" dirty="0" err="1"/>
              <a:t>traces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u="sng" dirty="0"/>
              <a:t>Retrieval-</a:t>
            </a:r>
            <a:r>
              <a:rPr lang="nl-NL" sz="1700" u="sng" dirty="0" err="1"/>
              <a:t>Augmented</a:t>
            </a:r>
            <a:r>
              <a:rPr lang="nl-NL" sz="1700" u="sng" dirty="0"/>
              <a:t>-</a:t>
            </a:r>
            <a:r>
              <a:rPr lang="nl-NL" sz="1700" u="sng" dirty="0" err="1"/>
              <a:t>Generation</a:t>
            </a:r>
            <a:r>
              <a:rPr lang="nl-NL" sz="1700" dirty="0"/>
              <a:t> (RAG) </a:t>
            </a:r>
            <a:r>
              <a:rPr lang="nl-NL" sz="1700" dirty="0" err="1"/>
              <a:t>comes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the</a:t>
            </a:r>
            <a:r>
              <a:rPr lang="nl-NL" sz="1700" dirty="0"/>
              <a:t> </a:t>
            </a:r>
            <a:r>
              <a:rPr lang="nl-NL" sz="1700" dirty="0" err="1"/>
              <a:t>rescue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dirty="0"/>
              <a:t>Explicit </a:t>
            </a:r>
            <a:r>
              <a:rPr lang="nl-NL" sz="1700" u="sng" dirty="0" err="1"/>
              <a:t>references</a:t>
            </a:r>
            <a:r>
              <a:rPr lang="nl-NL" sz="1700" u="sng" dirty="0"/>
              <a:t> </a:t>
            </a:r>
            <a:r>
              <a:rPr lang="nl-NL" sz="1700" u="sng" dirty="0" err="1"/>
              <a:t>to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source</a:t>
            </a:r>
            <a:r>
              <a:rPr lang="nl-NL" sz="1700" dirty="0"/>
              <a:t> on </a:t>
            </a:r>
            <a:r>
              <a:rPr lang="nl-NL" sz="1700" dirty="0" err="1"/>
              <a:t>which</a:t>
            </a:r>
            <a:r>
              <a:rPr lang="nl-NL" sz="1700" dirty="0"/>
              <a:t> a response is </a:t>
            </a:r>
            <a:r>
              <a:rPr lang="nl-NL" sz="1700" dirty="0" err="1"/>
              <a:t>based</a:t>
            </a:r>
            <a:endParaRPr lang="nl-NL" sz="1700" dirty="0"/>
          </a:p>
          <a:p>
            <a:pPr>
              <a:lnSpc>
                <a:spcPct val="120000"/>
              </a:lnSpc>
            </a:pPr>
            <a:r>
              <a:rPr lang="nl-NL" dirty="0" err="1"/>
              <a:t>Maintaining</a:t>
            </a:r>
            <a:r>
              <a:rPr lang="nl-NL" dirty="0"/>
              <a:t> data privacy:</a:t>
            </a:r>
          </a:p>
          <a:p>
            <a:pPr lvl="1">
              <a:lnSpc>
                <a:spcPct val="120000"/>
              </a:lnSpc>
            </a:pPr>
            <a:r>
              <a:rPr lang="nl-NL" sz="1700" dirty="0"/>
              <a:t>Digital </a:t>
            </a:r>
            <a:r>
              <a:rPr lang="nl-NL" sz="1700" dirty="0" err="1"/>
              <a:t>traces</a:t>
            </a:r>
            <a:r>
              <a:rPr lang="nl-NL" sz="1700" dirty="0"/>
              <a:t> </a:t>
            </a:r>
            <a:r>
              <a:rPr lang="nl-NL" sz="1700" dirty="0" err="1"/>
              <a:t>and</a:t>
            </a:r>
            <a:r>
              <a:rPr lang="nl-NL" sz="1700" dirty="0"/>
              <a:t> case </a:t>
            </a:r>
            <a:r>
              <a:rPr lang="nl-NL" sz="1700" dirty="0" err="1"/>
              <a:t>specific</a:t>
            </a:r>
            <a:r>
              <a:rPr lang="nl-NL" sz="1700" dirty="0"/>
              <a:t> details </a:t>
            </a:r>
            <a:r>
              <a:rPr lang="nl-NL" sz="1700" u="sng" dirty="0" err="1"/>
              <a:t>can</a:t>
            </a:r>
            <a:r>
              <a:rPr lang="nl-NL" sz="1700" u="sng" dirty="0"/>
              <a:t> </a:t>
            </a:r>
            <a:r>
              <a:rPr lang="nl-NL" sz="1700" u="sng" dirty="0" err="1"/>
              <a:t>not</a:t>
            </a:r>
            <a:r>
              <a:rPr lang="nl-NL" sz="1700" u="sng" dirty="0"/>
              <a:t> </a:t>
            </a:r>
            <a:r>
              <a:rPr lang="nl-NL" sz="1700" u="sng" dirty="0" err="1"/>
              <a:t>be</a:t>
            </a:r>
            <a:r>
              <a:rPr lang="nl-NL" sz="1700" u="sng" dirty="0"/>
              <a:t> </a:t>
            </a:r>
            <a:r>
              <a:rPr lang="nl-NL" sz="1700" u="sng" dirty="0" err="1"/>
              <a:t>send</a:t>
            </a:r>
            <a:r>
              <a:rPr lang="nl-NL" sz="1700" u="sng" dirty="0"/>
              <a:t> </a:t>
            </a:r>
            <a:r>
              <a:rPr lang="nl-NL" sz="1700" u="sng" dirty="0" err="1"/>
              <a:t>to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public </a:t>
            </a:r>
            <a:r>
              <a:rPr lang="nl-NL" sz="1700" u="sng" dirty="0" err="1"/>
              <a:t>cloud</a:t>
            </a:r>
            <a:r>
              <a:rPr lang="nl-NL" sz="1700" dirty="0"/>
              <a:t> (e.g., </a:t>
            </a:r>
            <a:r>
              <a:rPr lang="nl-NL" sz="1700" dirty="0" err="1"/>
              <a:t>ChatGPT</a:t>
            </a:r>
            <a:r>
              <a:rPr lang="nl-NL" sz="1700" dirty="0"/>
              <a:t> in </a:t>
            </a:r>
            <a:r>
              <a:rPr lang="nl-NL" sz="1700" dirty="0" err="1"/>
              <a:t>the</a:t>
            </a:r>
            <a:r>
              <a:rPr lang="nl-NL" sz="1700" dirty="0"/>
              <a:t> </a:t>
            </a:r>
            <a:r>
              <a:rPr lang="nl-NL" sz="1700" dirty="0" err="1"/>
              <a:t>OpenAI</a:t>
            </a:r>
            <a:r>
              <a:rPr lang="nl-NL" sz="1700" dirty="0"/>
              <a:t> </a:t>
            </a:r>
            <a:r>
              <a:rPr lang="nl-NL" sz="1700" dirty="0" err="1"/>
              <a:t>cloud</a:t>
            </a:r>
            <a:r>
              <a:rPr lang="nl-NL" sz="1700" dirty="0"/>
              <a:t>) 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Powerfull</a:t>
            </a:r>
            <a:r>
              <a:rPr lang="nl-NL" sz="1700" dirty="0"/>
              <a:t> Large Language </a:t>
            </a:r>
            <a:r>
              <a:rPr lang="nl-NL" sz="1700" dirty="0" err="1"/>
              <a:t>Models</a:t>
            </a:r>
            <a:r>
              <a:rPr lang="nl-NL" sz="1700" dirty="0"/>
              <a:t> </a:t>
            </a:r>
            <a:r>
              <a:rPr lang="nl-NL" sz="1700" dirty="0" err="1"/>
              <a:t>can</a:t>
            </a:r>
            <a:r>
              <a:rPr lang="nl-NL" sz="1700" dirty="0"/>
              <a:t> </a:t>
            </a:r>
            <a:r>
              <a:rPr lang="nl-NL" sz="1700" dirty="0" err="1"/>
              <a:t>already</a:t>
            </a:r>
            <a:r>
              <a:rPr lang="nl-NL" sz="1700" dirty="0"/>
              <a:t> </a:t>
            </a:r>
            <a:r>
              <a:rPr lang="nl-NL" sz="1700" dirty="0" err="1"/>
              <a:t>be</a:t>
            </a:r>
            <a:r>
              <a:rPr lang="nl-NL" sz="1700" dirty="0"/>
              <a:t> </a:t>
            </a:r>
            <a:r>
              <a:rPr lang="nl-NL" sz="1700" u="sng" dirty="0" err="1"/>
              <a:t>deployed</a:t>
            </a:r>
            <a:r>
              <a:rPr lang="nl-NL" sz="1700" u="sng" dirty="0"/>
              <a:t> on </a:t>
            </a:r>
            <a:r>
              <a:rPr lang="nl-NL" sz="1700" u="sng" dirty="0" err="1"/>
              <a:t>premise</a:t>
            </a:r>
            <a:r>
              <a:rPr lang="nl-NL" sz="1700" dirty="0"/>
              <a:t> (e.g., </a:t>
            </a:r>
            <a:r>
              <a:rPr lang="nl-NL" sz="1700" dirty="0" err="1"/>
              <a:t>Meta’s</a:t>
            </a:r>
            <a:r>
              <a:rPr lang="nl-NL" sz="1700" dirty="0"/>
              <a:t> </a:t>
            </a:r>
            <a:r>
              <a:rPr lang="nl-NL" sz="1700" dirty="0" err="1"/>
              <a:t>Llama</a:t>
            </a:r>
            <a:r>
              <a:rPr lang="nl-NL" sz="1700" dirty="0"/>
              <a:t> 2)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Assumption</a:t>
            </a:r>
            <a:r>
              <a:rPr lang="nl-NL" sz="1700" dirty="0"/>
              <a:t>: Open source </a:t>
            </a:r>
            <a:r>
              <a:rPr lang="nl-NL" sz="1700" dirty="0" err="1"/>
              <a:t>LLMs</a:t>
            </a:r>
            <a:r>
              <a:rPr lang="nl-NL" sz="1700" dirty="0"/>
              <a:t> </a:t>
            </a:r>
            <a:r>
              <a:rPr lang="nl-NL" sz="1700" dirty="0" err="1"/>
              <a:t>with</a:t>
            </a:r>
            <a:r>
              <a:rPr lang="nl-NL" sz="1700" dirty="0"/>
              <a:t> RAG do </a:t>
            </a:r>
            <a:r>
              <a:rPr lang="nl-NL" sz="1700" u="sng" dirty="0" err="1"/>
              <a:t>not</a:t>
            </a:r>
            <a:r>
              <a:rPr lang="nl-NL" sz="1700" u="sng" dirty="0"/>
              <a:t> </a:t>
            </a:r>
            <a:r>
              <a:rPr lang="nl-NL" sz="1700" u="sng" dirty="0" err="1"/>
              <a:t>need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</a:t>
            </a:r>
            <a:r>
              <a:rPr lang="nl-NL" sz="1700" u="sng" dirty="0" err="1"/>
              <a:t>extensive</a:t>
            </a:r>
            <a:r>
              <a:rPr lang="nl-NL" sz="1700" u="sng" dirty="0"/>
              <a:t> </a:t>
            </a:r>
            <a:r>
              <a:rPr lang="nl-NL" sz="1700" u="sng" dirty="0" err="1"/>
              <a:t>factual</a:t>
            </a:r>
            <a:r>
              <a:rPr lang="nl-NL" sz="1700" u="sng" dirty="0"/>
              <a:t> </a:t>
            </a:r>
            <a:r>
              <a:rPr lang="nl-NL" sz="1700" u="sng" dirty="0" err="1"/>
              <a:t>knowledge</a:t>
            </a:r>
            <a:r>
              <a:rPr lang="nl-NL" sz="1700" dirty="0"/>
              <a:t> as </a:t>
            </a:r>
            <a:r>
              <a:rPr lang="nl-NL" sz="1700" dirty="0" err="1"/>
              <a:t>ChatGPT</a:t>
            </a:r>
            <a:r>
              <a:rPr lang="nl-NL" sz="1700" dirty="0"/>
              <a:t>/GPT-4</a:t>
            </a:r>
          </a:p>
          <a:p>
            <a:pPr>
              <a:lnSpc>
                <a:spcPct val="120000"/>
              </a:lnSpc>
            </a:pPr>
            <a:r>
              <a:rPr lang="nl-NL" dirty="0" err="1"/>
              <a:t>Explaining</a:t>
            </a:r>
            <a:r>
              <a:rPr lang="nl-NL" dirty="0"/>
              <a:t> responses:</a:t>
            </a:r>
          </a:p>
          <a:p>
            <a:pPr lvl="1">
              <a:lnSpc>
                <a:spcPct val="120000"/>
              </a:lnSpc>
            </a:pPr>
            <a:r>
              <a:rPr lang="nl-NL" sz="1700" u="sng" dirty="0" err="1"/>
              <a:t>Identify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sources</a:t>
            </a:r>
            <a:r>
              <a:rPr lang="nl-NL" sz="1700" dirty="0"/>
              <a:t> </a:t>
            </a:r>
            <a:r>
              <a:rPr lang="nl-NL" sz="1700" dirty="0" err="1"/>
              <a:t>that</a:t>
            </a:r>
            <a:r>
              <a:rPr lang="nl-NL" sz="1700" dirty="0"/>
              <a:t> </a:t>
            </a:r>
            <a:r>
              <a:rPr lang="nl-NL" sz="1700" dirty="0" err="1"/>
              <a:t>were</a:t>
            </a:r>
            <a:r>
              <a:rPr lang="nl-NL" sz="1700" dirty="0"/>
              <a:t> </a:t>
            </a:r>
            <a:r>
              <a:rPr lang="nl-NL" sz="1700" dirty="0" err="1"/>
              <a:t>retrieved</a:t>
            </a:r>
            <a:r>
              <a:rPr lang="nl-NL" sz="1700" dirty="0"/>
              <a:t> as part of </a:t>
            </a:r>
            <a:r>
              <a:rPr lang="nl-NL" sz="1700" dirty="0" err="1"/>
              <a:t>the</a:t>
            </a:r>
            <a:r>
              <a:rPr lang="nl-NL" sz="1700" dirty="0"/>
              <a:t> RAG </a:t>
            </a:r>
            <a:r>
              <a:rPr lang="nl-NL" sz="1700" dirty="0" err="1"/>
              <a:t>method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explain</a:t>
            </a:r>
            <a:r>
              <a:rPr lang="nl-NL" sz="1700" dirty="0"/>
              <a:t> </a:t>
            </a:r>
            <a:r>
              <a:rPr lang="nl-NL" sz="1700" dirty="0" err="1"/>
              <a:t>the</a:t>
            </a:r>
            <a:r>
              <a:rPr lang="nl-NL" sz="1700" dirty="0"/>
              <a:t> response</a:t>
            </a:r>
          </a:p>
          <a:p>
            <a:pPr lvl="1">
              <a:lnSpc>
                <a:spcPct val="120000"/>
              </a:lnSpc>
            </a:pPr>
            <a:r>
              <a:rPr lang="nl-NL" sz="1700" u="sng" dirty="0" err="1"/>
              <a:t>Reproducability</a:t>
            </a:r>
            <a:r>
              <a:rPr lang="nl-NL" sz="1700" dirty="0"/>
              <a:t> over </a:t>
            </a:r>
            <a:r>
              <a:rPr lang="nl-NL" sz="1700" dirty="0" err="1"/>
              <a:t>creativity</a:t>
            </a:r>
            <a:r>
              <a:rPr lang="nl-NL" sz="1700" dirty="0"/>
              <a:t> (experiment </a:t>
            </a:r>
            <a:r>
              <a:rPr lang="nl-NL" sz="1700" dirty="0" err="1"/>
              <a:t>with</a:t>
            </a:r>
            <a:r>
              <a:rPr lang="nl-NL" sz="1700" dirty="0"/>
              <a:t> “</a:t>
            </a:r>
            <a:r>
              <a:rPr lang="nl-NL" sz="1700" dirty="0" err="1"/>
              <a:t>temperature</a:t>
            </a:r>
            <a:r>
              <a:rPr lang="nl-NL" sz="1700" dirty="0"/>
              <a:t>” of </a:t>
            </a:r>
            <a:r>
              <a:rPr lang="nl-NL" sz="1700" dirty="0" err="1"/>
              <a:t>the</a:t>
            </a:r>
            <a:r>
              <a:rPr lang="nl-NL" sz="1700" dirty="0"/>
              <a:t> LLM)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33683D-0FE4-0CBC-F56C-3F55E1E1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Hallucinations</a:t>
            </a:r>
            <a:r>
              <a:rPr lang="nl-NL" dirty="0"/>
              <a:t>, data privacy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explainability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A4E3F9-A958-C317-690F-6B5272DB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31E5CC3-93ED-9C38-1A27-5D925245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872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0E3821-20B6-BD7D-91AE-DC86747D2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6883400" cy="39449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off-line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pPr>
              <a:lnSpc>
                <a:spcPct val="150000"/>
              </a:lnSpc>
            </a:pPr>
            <a:r>
              <a:rPr lang="nl-NL" dirty="0" err="1"/>
              <a:t>Build</a:t>
            </a:r>
            <a:r>
              <a:rPr lang="nl-NL" dirty="0"/>
              <a:t> a co-pilot in </a:t>
            </a:r>
            <a:r>
              <a:rPr lang="nl-NL" dirty="0" err="1"/>
              <a:t>Hansken</a:t>
            </a:r>
            <a:r>
              <a:rPr lang="nl-NL" dirty="0"/>
              <a:t> </a:t>
            </a:r>
            <a:r>
              <a:rPr lang="nl-NL" dirty="0" err="1"/>
              <a:t>leveraging</a:t>
            </a:r>
            <a:r>
              <a:rPr lang="nl-NL" dirty="0"/>
              <a:t> 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(RAG)</a:t>
            </a:r>
          </a:p>
          <a:p>
            <a:pPr>
              <a:lnSpc>
                <a:spcPct val="150000"/>
              </a:lnSpc>
            </a:pPr>
            <a:r>
              <a:rPr lang="nl-NL" dirty="0" err="1"/>
              <a:t>Evaluate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(real) users</a:t>
            </a:r>
          </a:p>
          <a:p>
            <a:pPr>
              <a:lnSpc>
                <a:spcPct val="150000"/>
              </a:lnSpc>
            </a:pPr>
            <a:r>
              <a:rPr lang="nl-NL" dirty="0"/>
              <a:t>Advanced topics: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Multi-</a:t>
            </a:r>
            <a:r>
              <a:rPr lang="nl-NL" dirty="0" err="1"/>
              <a:t>modal</a:t>
            </a:r>
            <a:r>
              <a:rPr lang="nl-NL" dirty="0"/>
              <a:t> </a:t>
            </a:r>
            <a:r>
              <a:rPr lang="nl-NL" dirty="0" err="1"/>
              <a:t>generative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r>
              <a:rPr lang="nl-NL" dirty="0"/>
              <a:t> (Visual </a:t>
            </a:r>
            <a:r>
              <a:rPr lang="nl-NL" dirty="0" err="1"/>
              <a:t>ChatGPT</a:t>
            </a:r>
            <a:r>
              <a:rPr lang="nl-NL" dirty="0"/>
              <a:t>)</a:t>
            </a:r>
          </a:p>
          <a:p>
            <a:pPr lvl="1">
              <a:lnSpc>
                <a:spcPct val="150000"/>
              </a:lnSpc>
            </a:pP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lvl="1">
              <a:lnSpc>
                <a:spcPct val="150000"/>
              </a:lnSpc>
            </a:pPr>
            <a:r>
              <a:rPr lang="nl-NL" dirty="0"/>
              <a:t>Planning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investigation</a:t>
            </a:r>
            <a:endParaRPr lang="nl-NL" dirty="0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93735146-BBCD-D257-600F-D7EDE484FE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29661" y="1372892"/>
            <a:ext cx="3944938" cy="394493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24F3C56-8B44-30E6-2EF5-798BCE37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2C790DA-1063-BE37-EEF8-D842DADB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5DDE23D2-796F-A86C-677C-4BD0C0C2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4843DA8-DC0B-26AF-0D2A-E0F1F4BF0B1A}"/>
              </a:ext>
            </a:extLst>
          </p:cNvPr>
          <p:cNvSpPr txBox="1"/>
          <p:nvPr/>
        </p:nvSpPr>
        <p:spPr>
          <a:xfrm>
            <a:off x="7929661" y="5355339"/>
            <a:ext cx="3944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Midjourney</a:t>
            </a:r>
            <a:r>
              <a:rPr lang="en-US" sz="1200" dirty="0"/>
              <a:t> prompt: Looking in a crystal ball seeing the future of artificial intelligence, ultra HD, super realistic, cinematic lighting. (fast) </a:t>
            </a:r>
            <a:endParaRPr lang="nl-NL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5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Hugging Face </a:t>
            </a:r>
            <a:r>
              <a:rPr lang="en-GB" b="1" dirty="0"/>
              <a:t>open</a:t>
            </a:r>
            <a:r>
              <a:rPr lang="en-GB" dirty="0"/>
              <a:t> LLM </a:t>
            </a:r>
            <a:r>
              <a:rPr lang="en-GB" dirty="0" err="1"/>
              <a:t>leaderboard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hlinkClick r:id="rId2"/>
              </a:rPr>
              <a:t>https://huggingface.co/spaces/HuggingFaceH4/open_llm_leaderboard</a:t>
            </a:r>
            <a:r>
              <a:rPr lang="en-GB" dirty="0"/>
              <a:t> </a:t>
            </a:r>
          </a:p>
          <a:p>
            <a:r>
              <a:rPr lang="en-GB" dirty="0"/>
              <a:t>Score </a:t>
            </a:r>
            <a:r>
              <a:rPr lang="en-GB" dirty="0" err="1"/>
              <a:t>gebaseerd</a:t>
            </a:r>
            <a:r>
              <a:rPr lang="en-GB" dirty="0"/>
              <a:t> op: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ARC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Abstraction en Reasoning Challenge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11111"/>
                </a:solidFill>
                <a:effectLst/>
                <a:latin typeface="-apple-system"/>
              </a:rPr>
              <a:t>HellaSwag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benchmark die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zich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richt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op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gezond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verstand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redeneren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MMLU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Massive Multitask Language Understanding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11111"/>
                </a:solidFill>
                <a:effectLst/>
                <a:latin typeface="-apple-system"/>
              </a:rPr>
              <a:t>TruthfulQA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benchmark die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beoordeelt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taalmodel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waarheidsgetrouwe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antwoorden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genereert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36062749"/>
              </p:ext>
            </p:extLst>
          </p:nvPr>
        </p:nvGraphicFramePr>
        <p:xfrm>
          <a:off x="6229461" y="1851249"/>
          <a:ext cx="5403298" cy="43701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75171">
                  <a:extLst>
                    <a:ext uri="{9D8B030D-6E8A-4147-A177-3AD203B41FA5}">
                      <a16:colId xmlns:a16="http://schemas.microsoft.com/office/drawing/2014/main" val="2081605769"/>
                    </a:ext>
                  </a:extLst>
                </a:gridCol>
                <a:gridCol w="1328127">
                  <a:extLst>
                    <a:ext uri="{9D8B030D-6E8A-4147-A177-3AD203B41FA5}">
                      <a16:colId xmlns:a16="http://schemas.microsoft.com/office/drawing/2014/main" val="4188015664"/>
                    </a:ext>
                  </a:extLst>
                </a:gridCol>
              </a:tblGrid>
              <a:tr h="412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Model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Score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marB="0" anchor="ctr"/>
                </a:tc>
                <a:extLst>
                  <a:ext uri="{0D108BD9-81ED-4DB2-BD59-A6C34878D82A}">
                    <a16:rowId xmlns:a16="http://schemas.microsoft.com/office/drawing/2014/main" val="154191234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garage-</a:t>
                      </a:r>
                      <a:r>
                        <a:rPr lang="en-US" sz="1400" u="none" strike="noStrike" dirty="0" err="1">
                          <a:effectLst/>
                        </a:rPr>
                        <a:t>bAInd</a:t>
                      </a:r>
                      <a:r>
                        <a:rPr lang="en-US" sz="1400" u="none" strike="noStrike" dirty="0">
                          <a:effectLst/>
                        </a:rPr>
                        <a:t>/Platypus2-70B-instruct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73.13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2412643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upstage/Llama-2-70b-instruct-v2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72.95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5333765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fangloveskari</a:t>
                      </a:r>
                      <a:r>
                        <a:rPr lang="en-US" sz="1400" u="none" strike="noStrike" dirty="0">
                          <a:effectLst/>
                        </a:rPr>
                        <a:t>/Platypus_QLoRA_LLaMA_70b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72.94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93079202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yeontaek</a:t>
                      </a:r>
                      <a:r>
                        <a:rPr lang="en-US" sz="1400" u="none" strike="noStrike" dirty="0">
                          <a:effectLst/>
                        </a:rPr>
                        <a:t>/llama-2-70B-ensemble-v5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72.86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584875892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TheBloke</a:t>
                      </a:r>
                      <a:r>
                        <a:rPr lang="en-US" sz="1400" u="none" strike="noStrike" dirty="0">
                          <a:effectLst/>
                        </a:rPr>
                        <a:t>/Genz-70b-GPTQ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72.82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0786677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TheBloke</a:t>
                      </a:r>
                      <a:r>
                        <a:rPr lang="en-US" sz="1400" u="none" strike="noStrike" dirty="0">
                          <a:effectLst/>
                        </a:rPr>
                        <a:t>/Platypus2-70B-Instruct-GPTQ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72.81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648725577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/model_007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72.72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696262445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yeontaek</a:t>
                      </a:r>
                      <a:r>
                        <a:rPr lang="en-US" sz="1400" u="none" strike="noStrike" dirty="0">
                          <a:effectLst/>
                        </a:rPr>
                        <a:t>/llama-2-70B-ensemble-v4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66468816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/orca_mini_v3_70b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047188245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ehartford</a:t>
                      </a:r>
                      <a:r>
                        <a:rPr lang="en-US" sz="1400" u="none" strike="noStrike" dirty="0">
                          <a:effectLst/>
                        </a:rPr>
                        <a:t>/Samantha-1.11-70b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72.61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89850621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MayaPH</a:t>
                      </a:r>
                      <a:r>
                        <a:rPr lang="en-US" sz="1400" u="none" strike="noStrike" dirty="0">
                          <a:effectLst/>
                        </a:rPr>
                        <a:t>/GodziLLa2-70B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72.59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88852106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/model_007_v2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72.49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933083533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chargoddard</a:t>
                      </a:r>
                      <a:r>
                        <a:rPr lang="en-US" sz="1400" u="none" strike="noStrike" dirty="0">
                          <a:effectLst/>
                        </a:rPr>
                        <a:t>/MelangeA-70b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72.43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594582159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ehartford</a:t>
                      </a:r>
                      <a:r>
                        <a:rPr lang="en-US" sz="1400" u="none" strike="noStrike" dirty="0">
                          <a:effectLst/>
                        </a:rPr>
                        <a:t>/Samantha-1.1-70b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72.42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52655853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/model_009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72.36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35723057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smart are LLMs?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098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824" y="1682800"/>
            <a:ext cx="7572227" cy="4417133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MMLU 2019-2023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2266122" y="5865623"/>
            <a:ext cx="84383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https://paperswithcode.com/sota/multi-task-language-understanding-on-mmlu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93051" y="2420888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70B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93051" y="262776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35B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93051" y="2909432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13B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93051" y="324300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7B</a:t>
            </a:r>
          </a:p>
        </p:txBody>
      </p:sp>
    </p:spTree>
    <p:extLst>
      <p:ext uri="{BB962C8B-B14F-4D97-AF65-F5344CB8AC3E}">
        <p14:creationId xmlns:p14="http://schemas.microsoft.com/office/powerpoint/2010/main" val="34671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Researchers from Nijmegen University:</a:t>
            </a:r>
            <a:endParaRPr lang="en-GB" dirty="0"/>
          </a:p>
          <a:p>
            <a:pPr lvl="1"/>
            <a:r>
              <a:rPr lang="en-US" dirty="0"/>
              <a:t>Opening up </a:t>
            </a:r>
            <a:r>
              <a:rPr lang="en-US" dirty="0" err="1"/>
              <a:t>ChatGPT</a:t>
            </a:r>
            <a:r>
              <a:rPr lang="en-US" dirty="0"/>
              <a:t>: tracking "open source" LLM + RLHF architectures</a:t>
            </a:r>
          </a:p>
          <a:p>
            <a:pPr lvl="1"/>
            <a:r>
              <a:rPr lang="en-GB" dirty="0">
                <a:hlinkClick r:id="rId2"/>
              </a:rPr>
              <a:t>https://opening-up-chatgpt.github.io/</a:t>
            </a:r>
            <a:r>
              <a:rPr lang="en-GB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open are LLMs?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2013" y="1189038"/>
            <a:ext cx="3709987" cy="4400550"/>
          </a:xfrm>
          <a:prstGeom prst="rect">
            <a:avLst/>
          </a:prstGeom>
        </p:spPr>
      </p:pic>
      <p:pic>
        <p:nvPicPr>
          <p:cNvPr id="10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0" y="3612675"/>
            <a:ext cx="10967187" cy="2780928"/>
          </a:xfrm>
          <a:prstGeom prst="rect">
            <a:avLst/>
          </a:prstGeom>
          <a:noFill/>
        </p:spPr>
      </p:pic>
      <p:pic>
        <p:nvPicPr>
          <p:cNvPr id="11" name="Picture Placeholder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434" y="3701133"/>
            <a:ext cx="10666719" cy="252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55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013227"/>
              </p:ext>
            </p:extLst>
          </p:nvPr>
        </p:nvGraphicFramePr>
        <p:xfrm>
          <a:off x="635001" y="2161957"/>
          <a:ext cx="10753933" cy="219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Introduction 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tx1"/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tx1"/>
                          </a:solidFill>
                        </a:rPr>
                        <a:t>Part I:</a:t>
                      </a:r>
                      <a:r>
                        <a:rPr lang="nl-NL" sz="1600" b="0" baseline="0" dirty="0" smtClean="0">
                          <a:solidFill>
                            <a:schemeClr val="tx1"/>
                          </a:solidFill>
                        </a:rPr>
                        <a:t> Hands-on prompt engineering </a:t>
                      </a:r>
                      <a:r>
                        <a:rPr lang="nl-NL" sz="1600" b="0" baseline="0" dirty="0" err="1" smtClean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nl-NL" sz="1600" b="0" baseline="0" dirty="0" smtClean="0">
                          <a:solidFill>
                            <a:schemeClr val="tx1"/>
                          </a:solidFill>
                        </a:rPr>
                        <a:t> digital </a:t>
                      </a:r>
                      <a:r>
                        <a:rPr lang="nl-NL" sz="1600" b="0" baseline="0" dirty="0" err="1" smtClean="0">
                          <a:solidFill>
                            <a:schemeClr val="tx1"/>
                          </a:solidFill>
                        </a:rPr>
                        <a:t>forensics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12:15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with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Llama2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12:50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Wrap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up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Hands-on </a:t>
            </a:r>
            <a:r>
              <a:rPr lang="en-US" dirty="0"/>
              <a:t>prompt engineering for digital forensics 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D00D11-ADA5-235F-840C-964B5BF393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08347E-4AF7-6B89-97A8-44D81C5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36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sz="1900" dirty="0">
                <a:hlinkClick r:id="rId2"/>
              </a:rPr>
              <a:t>https://</a:t>
            </a:r>
            <a:r>
              <a:rPr lang="nl-NL" sz="1900" dirty="0" smtClean="0">
                <a:hlinkClick r:id="rId2"/>
              </a:rPr>
              <a:t>github.com/NetherlandsForensicInstitute/DFRWS-EU-2024-LLM4DF-Workshop</a:t>
            </a:r>
            <a:endParaRPr lang="nl-NL" dirty="0" smtClean="0"/>
          </a:p>
          <a:p>
            <a:r>
              <a:rPr lang="nl-NL" dirty="0" smtClean="0"/>
              <a:t>Notebooks</a:t>
            </a:r>
            <a:r>
              <a:rPr lang="nl-NL" dirty="0"/>
              <a:t>:</a:t>
            </a:r>
          </a:p>
          <a:p>
            <a:r>
              <a:rPr lang="nl-NL" dirty="0"/>
              <a:t>Part </a:t>
            </a:r>
            <a:r>
              <a:rPr lang="nl-NL" dirty="0" smtClean="0"/>
              <a:t>I: </a:t>
            </a:r>
            <a:r>
              <a:rPr lang="nl-NL" dirty="0"/>
              <a:t>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Digital Forensics</a:t>
            </a:r>
          </a:p>
          <a:p>
            <a:r>
              <a:rPr lang="nl-NL" dirty="0"/>
              <a:t>Part </a:t>
            </a:r>
            <a:r>
              <a:rPr lang="nl-NL" dirty="0" smtClean="0"/>
              <a:t>II</a:t>
            </a:r>
            <a:r>
              <a:rPr lang="nl-NL" dirty="0"/>
              <a:t>: </a:t>
            </a:r>
            <a:r>
              <a:rPr lang="nl-NL" dirty="0" smtClean="0"/>
              <a:t>Hands-on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pPr marL="0" indent="0">
              <a:buNone/>
            </a:pPr>
            <a:r>
              <a:rPr lang="nl-NL" dirty="0" err="1" smtClean="0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</a:t>
            </a:r>
            <a:r>
              <a:rPr lang="nl-NL" dirty="0" smtClean="0"/>
              <a:t>!</a:t>
            </a:r>
          </a:p>
          <a:p>
            <a:r>
              <a:rPr lang="nl-NL" dirty="0" smtClean="0"/>
              <a:t>Account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accessing</a:t>
            </a:r>
            <a:r>
              <a:rPr lang="nl-NL" dirty="0" smtClean="0"/>
              <a:t> free </a:t>
            </a:r>
            <a:r>
              <a:rPr lang="nl-NL" dirty="0" err="1" smtClean="0"/>
              <a:t>version</a:t>
            </a:r>
            <a:r>
              <a:rPr lang="nl-NL" dirty="0" smtClean="0"/>
              <a:t> of </a:t>
            </a:r>
            <a:r>
              <a:rPr lang="nl-NL" dirty="0" err="1" smtClean="0"/>
              <a:t>OpenAI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endParaRPr lang="nl-NL" dirty="0"/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&amp; Google </a:t>
            </a:r>
            <a:r>
              <a:rPr lang="nl-NL" dirty="0" err="1"/>
              <a:t>CoLab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100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5507808-76C7-4213-05D2-D1778469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Summarization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Say the same thing with fewer words. Can use list, notes, executive summary.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Distillation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Purify the underlying principles or facts. Remove all the noise, extract axioms, foundations,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Extraction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Retrieve specific kinds of information. Question answering, listing names, extracting dates,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Characterizing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Describe the content of the text. Describe either the text as a whole, or within the subject.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Analyzing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Find patterns or evaluate against a framework. Structural analysis, rhetorical analysis,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etc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Evaluation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Measuring, grading, or judging the content. Grading papers, evaluating against morals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Critiquing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Provide feedback within the context of the text. Provide recommendations for improvement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14F535F-7DA2-D3C3-2041-50A1AE2C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Reductive</a:t>
            </a:r>
            <a:r>
              <a:rPr lang="nl-NL" dirty="0"/>
              <a:t>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FF9739D-D153-FBA8-BCE4-A86118C0B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2C5276E-E705-2A5C-68AC-6CBB18FF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39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2153760-86FD-E115-A1FC-4116D89AA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Reformatting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Change the presentation only. Prose to screenplay, XML to JSON.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Refactoring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Achieve same results with more efficiency. Say the same exact thing, but differently.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Language Change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Translate between languages. English to Russian, C++ to Python.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Restructuring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Optimize structure for logical flow, etc. Change order, add or remove structure.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Modification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Rewrite copy to achieve different intention. Change tone, formality, diplomacy, style,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Clarification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Make something more comprehensible. Embellish or more clearly articulate.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794A96-AAA7-E7F6-3154-88BDBA5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Transformative</a:t>
            </a:r>
            <a:r>
              <a:rPr lang="nl-NL" dirty="0"/>
              <a:t>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F59E204-ECB0-E194-25BC-5BF3E2EA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D9E747F6-6A05-9FF7-47EB-7BC46659D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30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303530"/>
              </p:ext>
            </p:extLst>
          </p:nvPr>
        </p:nvGraphicFramePr>
        <p:xfrm>
          <a:off x="635001" y="2161957"/>
          <a:ext cx="10753933" cy="219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Introduction Large</a:t>
                      </a:r>
                      <a:r>
                        <a:rPr lang="en-US" sz="1600" baseline="0" dirty="0" smtClean="0"/>
                        <a:t> Language Models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Hands-on prompt engineering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digital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forensics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12:15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with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Llama2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12:50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Wrap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up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7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148B67B-6DDF-7993-1711-C4B025AA0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Drafting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Generate a draft of some kind of document. Code, fiction, legal copy, KB, science, storytelling.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Planning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Given parameters, come up with plans. Actions, projects, objectives, missions, constraints, context.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Brainstorming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Use imagine to list out possibilities. Ideation, exploration of possibilities, problem solving, hypothesizing.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Amplification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Articulate and explicate something further. Expanding and expounding, riffing on stuff.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A9800F2-3B01-84BD-E6F0-3171C17F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Generative</a:t>
            </a:r>
            <a:r>
              <a:rPr lang="nl-NL" dirty="0"/>
              <a:t> (Expansion)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3C98CC0-2011-F1A6-2BD8-453E312A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6877EA5-C583-BF18-1E88-C4CB34F3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07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0E7F0E19-4450-FAA8-3252-8E33C20F7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5865447" cy="3944938"/>
          </a:xfrm>
        </p:spPr>
        <p:txBody>
          <a:bodyPr>
            <a:normAutofit/>
          </a:bodyPr>
          <a:lstStyle/>
          <a:p>
            <a:r>
              <a:rPr lang="nl-NL" dirty="0" smtClean="0"/>
              <a:t>The maximum </a:t>
            </a:r>
            <a:r>
              <a:rPr lang="nl-NL" dirty="0" err="1" smtClean="0"/>
              <a:t>size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prompt in a LLM is </a:t>
            </a:r>
            <a:r>
              <a:rPr lang="nl-NL" dirty="0" err="1" smtClean="0"/>
              <a:t>called</a:t>
            </a:r>
            <a:r>
              <a:rPr lang="nl-NL" dirty="0" smtClean="0"/>
              <a:t> </a:t>
            </a:r>
            <a:r>
              <a:rPr lang="nl-NL" i="1" dirty="0" smtClean="0"/>
              <a:t>context </a:t>
            </a:r>
            <a:r>
              <a:rPr lang="nl-NL" i="1" dirty="0" err="1"/>
              <a:t>size</a:t>
            </a:r>
            <a:endParaRPr lang="nl-NL" i="1" dirty="0"/>
          </a:p>
          <a:p>
            <a:r>
              <a:rPr lang="nl-NL" dirty="0"/>
              <a:t>Prompts </a:t>
            </a:r>
            <a:r>
              <a:rPr lang="nl-NL" dirty="0" smtClean="0"/>
              <a:t>are </a:t>
            </a:r>
            <a:r>
              <a:rPr lang="nl-NL" dirty="0" err="1" smtClean="0"/>
              <a:t>converted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tokens</a:t>
            </a:r>
            <a:endParaRPr lang="nl-NL" dirty="0"/>
          </a:p>
          <a:p>
            <a:pPr lvl="1"/>
            <a:r>
              <a:rPr lang="nl-NL" dirty="0" smtClean="0"/>
              <a:t>English: </a:t>
            </a:r>
            <a:r>
              <a:rPr lang="nl-NL" dirty="0"/>
              <a:t>1 </a:t>
            </a:r>
            <a:r>
              <a:rPr lang="nl-NL" dirty="0" smtClean="0"/>
              <a:t>word </a:t>
            </a:r>
            <a:r>
              <a:rPr lang="nl-NL" dirty="0"/>
              <a:t>≈ 1.3 tokens</a:t>
            </a:r>
          </a:p>
          <a:p>
            <a:r>
              <a:rPr lang="nl-NL" dirty="0"/>
              <a:t>GPT3 </a:t>
            </a:r>
            <a:r>
              <a:rPr lang="nl-NL" dirty="0" err="1" smtClean="0"/>
              <a:t>from</a:t>
            </a:r>
            <a:r>
              <a:rPr lang="nl-NL" dirty="0" smtClean="0"/>
              <a:t> 22-11-2022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2.048 tokens ≈ 5 </a:t>
            </a:r>
            <a:r>
              <a:rPr lang="nl-NL" dirty="0" smtClean="0"/>
              <a:t>pages</a:t>
            </a:r>
            <a:endParaRPr lang="nl-NL" dirty="0"/>
          </a:p>
          <a:p>
            <a:r>
              <a:rPr lang="nl-NL" dirty="0"/>
              <a:t>GPT4 </a:t>
            </a:r>
            <a:r>
              <a:rPr lang="nl-NL" dirty="0" err="1" smtClean="0"/>
              <a:t>from</a:t>
            </a:r>
            <a:r>
              <a:rPr lang="nl-NL" dirty="0" smtClean="0"/>
              <a:t> 14-3-2023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8.096 tokens ≈ 20 pagina’s</a:t>
            </a:r>
          </a:p>
          <a:p>
            <a:pPr lvl="1"/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8934" y="2276475"/>
            <a:ext cx="4112332" cy="394493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FA3419B-5E24-A6EA-8B27-6A190B55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Maximum prompt </a:t>
            </a:r>
            <a:r>
              <a:rPr lang="nl-NL" dirty="0" err="1" smtClean="0"/>
              <a:t>size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C021EBF-D05C-B292-74ED-CDA7CE21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E1A7DD-55F1-28EB-2DB7-269B7A9A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81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2F213483-1711-741F-C065-ECC4C74F3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Cut the information into smaller pieces and present them one by one</a:t>
            </a:r>
          </a:p>
          <a:p>
            <a:pPr lvl="1"/>
            <a:r>
              <a:rPr lang="en-US" dirty="0"/>
              <a:t>After the last part you ask the question</a:t>
            </a:r>
          </a:p>
          <a:p>
            <a:r>
              <a:rPr lang="en-US" dirty="0"/>
              <a:t>Or, search the information for relevant paragraphs with a regular search engine</a:t>
            </a:r>
          </a:p>
          <a:p>
            <a:pPr lvl="1"/>
            <a:r>
              <a:rPr lang="en-US" dirty="0"/>
              <a:t>Create a prompt with the found paragraphs and the question to the user and offer it to </a:t>
            </a:r>
            <a:r>
              <a:rPr lang="en-US" dirty="0" err="1"/>
              <a:t>ChatGPT</a:t>
            </a:r>
            <a:endParaRPr lang="en-US" dirty="0"/>
          </a:p>
          <a:p>
            <a:r>
              <a:rPr lang="en-US" dirty="0"/>
              <a:t>The latter can be automated:</a:t>
            </a:r>
          </a:p>
          <a:p>
            <a:pPr lvl="1"/>
            <a:r>
              <a:rPr lang="en-US" dirty="0"/>
              <a:t>Retrieval Augmented Generation (RAG)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8934" y="2276475"/>
            <a:ext cx="4112332" cy="394493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EAA1A91-411F-F461-5E7A-22E74366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do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prompt </a:t>
            </a:r>
            <a:r>
              <a:rPr lang="nl-NL" dirty="0" err="1" smtClean="0"/>
              <a:t>doesn’t</a:t>
            </a:r>
            <a:r>
              <a:rPr lang="nl-NL" dirty="0" smtClean="0"/>
              <a:t> fit?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50002795-E562-D3F2-14EA-5D82B8A1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3B1CA7-BCDF-A13D-1E4E-37DD7100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835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6FB2B9-0F07-8530-2566-055D9D535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6739835" cy="39449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nl-NL" sz="3200" dirty="0" err="1"/>
              <a:t>Our</a:t>
            </a:r>
            <a:r>
              <a:rPr lang="nl-NL" sz="3200" dirty="0"/>
              <a:t> 4 case </a:t>
            </a:r>
            <a:r>
              <a:rPr lang="nl-NL" sz="3200" dirty="0" err="1"/>
              <a:t>study</a:t>
            </a:r>
            <a:r>
              <a:rPr lang="nl-NL" sz="3200" dirty="0"/>
              <a:t> </a:t>
            </a:r>
            <a:r>
              <a:rPr lang="nl-NL" sz="3200" dirty="0" err="1"/>
              <a:t>experiments</a:t>
            </a:r>
            <a:r>
              <a:rPr lang="nl-NL" sz="3200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Writing</a:t>
            </a:r>
            <a:r>
              <a:rPr lang="nl-NL" dirty="0"/>
              <a:t> search </a:t>
            </a:r>
            <a:r>
              <a:rPr lang="nl-NL" dirty="0" err="1"/>
              <a:t>queries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Summarising</a:t>
            </a:r>
            <a:r>
              <a:rPr lang="nl-NL" dirty="0"/>
              <a:t> chat </a:t>
            </a:r>
            <a:r>
              <a:rPr lang="nl-NL" dirty="0" err="1"/>
              <a:t>conversations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Analysing</a:t>
            </a:r>
            <a:r>
              <a:rPr lang="nl-NL" dirty="0"/>
              <a:t> search </a:t>
            </a:r>
            <a:r>
              <a:rPr lang="nl-NL" dirty="0" err="1"/>
              <a:t>results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Reverse engineering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dirty="0" smtClean="0"/>
              <a:t>In part I </a:t>
            </a:r>
            <a:r>
              <a:rPr lang="nl-NL" dirty="0" err="1"/>
              <a:t>Colab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focusses</a:t>
            </a:r>
            <a:r>
              <a:rPr lang="nl-NL" dirty="0"/>
              <a:t> on </a:t>
            </a:r>
            <a:r>
              <a:rPr lang="nl-NL" dirty="0" smtClean="0"/>
              <a:t>#1, #3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smtClean="0"/>
              <a:t>#</a:t>
            </a:r>
            <a:r>
              <a:rPr lang="nl-NL" dirty="0"/>
              <a:t>4</a:t>
            </a:r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6C8EA322-704C-0879-A758-D29198E88B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22704" y="2111003"/>
            <a:ext cx="3724052" cy="372405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CA7E375-A7BD-0ECE-9AC3-962231D0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DF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D71598-AD6C-8579-7274-83E9FF40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B8FFBF1-B8AF-FF04-5598-C24A6C8F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AC788BA-D802-7CE6-6B57-960EEC062DF5}"/>
              </a:ext>
            </a:extLst>
          </p:cNvPr>
          <p:cNvSpPr txBox="1"/>
          <p:nvPr/>
        </p:nvSpPr>
        <p:spPr>
          <a:xfrm>
            <a:off x="7722704" y="5835055"/>
            <a:ext cx="3724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 err="1"/>
              <a:t>Midjourney</a:t>
            </a:r>
            <a:r>
              <a:rPr lang="en-US" sz="1000" dirty="0"/>
              <a:t> prompt: photorealistic picture of a digital sleuth in the style of Sherlock Holmes as a robot investigating a crime scene with digital traces in smartphones and computers (fast) </a:t>
            </a:r>
            <a:endParaRPr lang="nl-NL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7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0AC70A-4C76-7B35-3B27-9054DBE3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Videos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articles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David </a:t>
            </a:r>
            <a:r>
              <a:rPr lang="nl-NL" dirty="0" err="1"/>
              <a:t>Shapiro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https://medium.com/@dave-shap/become-a-gpt-prompt-maestro-943986a93b81</a:t>
            </a:r>
            <a:endParaRPr lang="nl-NL" dirty="0"/>
          </a:p>
          <a:p>
            <a:pPr lvl="1"/>
            <a:r>
              <a:rPr lang="nl-NL" dirty="0"/>
              <a:t>On YouTube: </a:t>
            </a:r>
            <a:r>
              <a:rPr lang="nl-NL" dirty="0">
                <a:hlinkClick r:id="rId3"/>
              </a:rPr>
              <a:t>https://www.youtube.com/watch?v=aq7fnqzeaPc</a:t>
            </a:r>
            <a:endParaRPr lang="nl-NL" dirty="0"/>
          </a:p>
          <a:p>
            <a:pPr lvl="1"/>
            <a:r>
              <a:rPr lang="nl-NL" dirty="0" err="1"/>
              <a:t>About</a:t>
            </a:r>
            <a:r>
              <a:rPr lang="nl-NL" dirty="0"/>
              <a:t> System Prompts: </a:t>
            </a:r>
            <a:r>
              <a:rPr lang="nl-NL" dirty="0">
                <a:hlinkClick r:id="rId4"/>
              </a:rPr>
              <a:t>https://www.youtube.com/watch?v=oILYjtbmLgc&amp;t=760s</a:t>
            </a:r>
            <a:endParaRPr lang="nl-NL" dirty="0"/>
          </a:p>
          <a:p>
            <a:r>
              <a:rPr lang="nl-NL" dirty="0"/>
              <a:t>Video </a:t>
            </a:r>
            <a:r>
              <a:rPr lang="nl-NL" dirty="0" err="1"/>
              <a:t>and</a:t>
            </a:r>
            <a:r>
              <a:rPr lang="nl-NL" dirty="0"/>
              <a:t> notebook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AssemblyAI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Prompt Engineering 101</a:t>
            </a:r>
          </a:p>
          <a:p>
            <a:pPr lvl="2"/>
            <a:r>
              <a:rPr lang="nl-NL" dirty="0">
                <a:hlinkClick r:id="rId5"/>
              </a:rPr>
              <a:t>https://www.youtube.com/watch?v=aOm75o2Z5-o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Prompt_Engineering_101.ipynb</a:t>
            </a:r>
          </a:p>
          <a:p>
            <a:pPr lvl="2"/>
            <a:r>
              <a:rPr lang="nl-NL" dirty="0"/>
              <a:t>https://colab.research.google.com/drive/1lHd9b8C4ccAGpkK06dzcFB0asjXWGZi0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4CF944E-DAA1-8B53-D975-AAE104D8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on prompt engineering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99735C-BB81-2A70-FDFB-04B2B38A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05FCE8E-F7E0-0A8E-C1AA-D6023CD5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40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/>
              <a:t>Part II: 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Digital Forensics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III: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IV: Retrieval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Augmented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 smtClean="0"/>
              <a:t>:</a:t>
            </a:r>
            <a:endParaRPr lang="nl-NL" dirty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have </a:t>
            </a:r>
            <a:r>
              <a:rPr lang="nl-NL" dirty="0" err="1" smtClean="0"/>
              <a:t>an</a:t>
            </a:r>
            <a:r>
              <a:rPr lang="nl-NL" dirty="0" smtClean="0"/>
              <a:t> account </a:t>
            </a:r>
            <a:r>
              <a:rPr lang="nl-NL" dirty="0" err="1" smtClean="0"/>
              <a:t>to</a:t>
            </a:r>
            <a:r>
              <a:rPr lang="nl-NL" dirty="0" smtClean="0"/>
              <a:t> chat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r>
              <a:rPr lang="nl-NL" dirty="0" smtClean="0"/>
              <a:t> 3.5 (free)</a:t>
            </a:r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open </a:t>
            </a:r>
            <a:r>
              <a:rPr lang="nl-NL" dirty="0" err="1" smtClean="0"/>
              <a:t>the</a:t>
            </a:r>
            <a:r>
              <a:rPr lang="nl-NL" dirty="0" smtClean="0"/>
              <a:t> notebook in Google </a:t>
            </a:r>
            <a:r>
              <a:rPr lang="nl-NL" dirty="0" err="1" smtClean="0"/>
              <a:t>CoLab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better</a:t>
            </a:r>
            <a:r>
              <a:rPr lang="nl-NL" dirty="0" smtClean="0"/>
              <a:t> </a:t>
            </a:r>
            <a:r>
              <a:rPr lang="nl-NL" dirty="0" err="1" smtClean="0"/>
              <a:t>navigation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Exercise</a:t>
            </a:r>
            <a:r>
              <a:rPr lang="nl-NL" dirty="0" smtClean="0"/>
              <a:t> II: prompt engineering &amp; </a:t>
            </a:r>
            <a:r>
              <a:rPr lang="nl-NL" dirty="0" err="1" smtClean="0"/>
              <a:t>ChatGPT</a:t>
            </a:r>
            <a:r>
              <a:rPr lang="nl-NL" dirty="0" smtClean="0"/>
              <a:t> 3.5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20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Break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664581"/>
              </p:ext>
            </p:extLst>
          </p:nvPr>
        </p:nvGraphicFramePr>
        <p:xfrm>
          <a:off x="635001" y="2161957"/>
          <a:ext cx="10753933" cy="219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Introduction 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Hands-on prompt engineering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digital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forensics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tx1"/>
                          </a:solidFill>
                        </a:rPr>
                        <a:t>12:15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with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Llama2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12:50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Wrap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up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5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604728"/>
              </p:ext>
            </p:extLst>
          </p:nvPr>
        </p:nvGraphicFramePr>
        <p:xfrm>
          <a:off x="635001" y="2161957"/>
          <a:ext cx="10753933" cy="219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Introduction 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Hands-on prompt engineering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digital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forensics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12:15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Hands-on with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Llama2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12:50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Wrap</a:t>
                      </a: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up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0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Hands-on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local</a:t>
            </a:r>
            <a:r>
              <a:rPr lang="nl-NL" dirty="0"/>
              <a:t> LLM in a Google </a:t>
            </a:r>
            <a:r>
              <a:rPr lang="nl-NL" dirty="0" err="1"/>
              <a:t>Colab</a:t>
            </a:r>
            <a:r>
              <a:rPr lang="nl-NL" dirty="0"/>
              <a:t> notebook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D05B457-FAC1-B867-E392-B5C0CFA3283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316C602-13E6-B9BB-B866-081D6A0E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58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 to </a:t>
            </a:r>
            <a:r>
              <a:rPr lang="en-US" altLang="zh-HK" b="1" dirty="0" err="1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altLang="zh-HK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GPT4, Google </a:t>
            </a:r>
            <a:r>
              <a:rPr lang="en-US" altLang="zh-HK" b="1" dirty="0" err="1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PaLM</a:t>
            </a:r>
            <a:endParaRPr lang="en-US" altLang="zh-HK" b="1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are generally more powerful (Higher scores in various assessments)</a:t>
            </a:r>
          </a:p>
          <a:p>
            <a:pPr lvl="1"/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to setup and maintain the models and hardware</a:t>
            </a:r>
          </a:p>
          <a:p>
            <a:pPr lvl="1"/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pay</a:t>
            </a:r>
          </a:p>
          <a:p>
            <a:pPr lvl="1"/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problems</a:t>
            </a:r>
          </a:p>
          <a:p>
            <a:pPr marL="0" indent="0">
              <a:buNone/>
            </a:pPr>
            <a:r>
              <a:rPr lang="en-US" altLang="zh-HK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a local in-house LLM</a:t>
            </a:r>
          </a:p>
          <a:p>
            <a:pPr lvl="1"/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models are free</a:t>
            </a:r>
          </a:p>
          <a:p>
            <a:pPr lvl="1"/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privacy issue</a:t>
            </a:r>
          </a:p>
          <a:p>
            <a:pPr lvl="1"/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range hardware required</a:t>
            </a:r>
          </a:p>
          <a:p>
            <a:pPr lvl="1"/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maintenance (very limited support from publishers) </a:t>
            </a:r>
          </a:p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0A277-FCBB-DEDC-F24F-B80E182F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z="3600" dirty="0"/>
              <a:t>How to get LLMs</a:t>
            </a:r>
            <a:endParaRPr lang="en-GB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LLMs for Digital Forensics</a:t>
            </a:r>
            <a:endParaRPr lang="en-NL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28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Large Language Models</a:t>
            </a:r>
            <a:endParaRPr lang="nl-NL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I: </a:t>
            </a:r>
            <a:r>
              <a:rPr lang="en-US" dirty="0" smtClean="0"/>
              <a:t>Hans </a:t>
            </a:r>
            <a:r>
              <a:rPr lang="en-US" dirty="0"/>
              <a:t>Henseler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7C9EA4A-81E0-65C2-ACC0-A2BB36C9148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4D0EC9B-1609-F2CA-029D-38D5A9D3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16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4621" y="2394620"/>
            <a:ext cx="4845503" cy="359103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1696" y="2394620"/>
            <a:ext cx="4845503" cy="35910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 smtClean="0"/>
              <a:t>LLMs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93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err="1"/>
                  <a:t>What</a:t>
                </a:r>
                <a:r>
                  <a:rPr lang="nl-NL" dirty="0"/>
                  <a:t> do </a:t>
                </a:r>
                <a:r>
                  <a:rPr lang="nl-NL" dirty="0" err="1"/>
                  <a:t>LLMs</a:t>
                </a:r>
                <a:r>
                  <a:rPr lang="nl-NL" dirty="0"/>
                  <a:t> </a:t>
                </a:r>
                <a:r>
                  <a:rPr lang="nl-NL" dirty="0" err="1"/>
                  <a:t>perform</a:t>
                </a:r>
                <a:r>
                  <a:rPr lang="nl-NL" dirty="0" smtClean="0"/>
                  <a:t>?</a:t>
                </a:r>
              </a:p>
              <a:p>
                <a:pPr lvl="1"/>
                <a:r>
                  <a:rPr lang="en-HK" altLang="zh-HK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Generate coherent text (semantically related text) which can delivery meaningful </a:t>
                </a:r>
                <a:r>
                  <a:rPr lang="en-HK" altLang="zh-HK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contents:</a:t>
                </a:r>
                <a:br>
                  <a:rPr lang="en-HK" altLang="zh-HK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HK" altLang="zh-HK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HK" altLang="zh-HK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HK" altLang="zh-HK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HK" altLang="zh-HK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𝑝𝑟𝑜𝑚𝑝𝑡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endParaRPr lang="nl-NL" dirty="0"/>
              </a:p>
              <a:p>
                <a:pPr lvl="1"/>
                <a:r>
                  <a:rPr lang="en-US" dirty="0"/>
                  <a:t>Words are probabilistically generated one by one: depending on the previous generated words and the user given “prompt”. Different LLMs have different probability distribution functions!!!</a:t>
                </a:r>
              </a:p>
              <a:p>
                <a:endParaRPr lang="nl-NL" dirty="0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 t="-2171" r="-6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Info for Model </a:t>
            </a:r>
            <a:r>
              <a:rPr lang="en-US" dirty="0" smtClean="0"/>
              <a:t>Selection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73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prompt: “Write a sentence about a vehicle.”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HK" altLang="zh-HK" smtClean="0"/>
              <a:t>An example illustrating how LLMs generate words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138A6-A155-6558-2916-C1C4AE5E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74" y="2775219"/>
            <a:ext cx="5836040" cy="32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Important Parameters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 smtClean="0"/>
              <a:t>LLMs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6B6394-64B9-F4C2-D9C2-2F39E1EFF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897728"/>
              </p:ext>
            </p:extLst>
          </p:nvPr>
        </p:nvGraphicFramePr>
        <p:xfrm>
          <a:off x="635000" y="2289175"/>
          <a:ext cx="8606368" cy="401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4952">
                  <a:extLst>
                    <a:ext uri="{9D8B030D-6E8A-4147-A177-3AD203B41FA5}">
                      <a16:colId xmlns:a16="http://schemas.microsoft.com/office/drawing/2014/main" val="2015037365"/>
                    </a:ext>
                  </a:extLst>
                </a:gridCol>
                <a:gridCol w="5931416">
                  <a:extLst>
                    <a:ext uri="{9D8B030D-6E8A-4147-A177-3AD203B41FA5}">
                      <a16:colId xmlns:a16="http://schemas.microsoft.com/office/drawing/2014/main" val="2047472516"/>
                    </a:ext>
                  </a:extLst>
                </a:gridCol>
              </a:tblGrid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Top_k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consider the top </a:t>
                      </a:r>
                      <a:r>
                        <a:rPr lang="en-US" altLang="zh-HK" sz="2200" b="0" i="1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altLang="zh-HK" sz="22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words</a:t>
                      </a:r>
                      <a:endParaRPr lang="en-GB" sz="2200" b="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097669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Top_p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consider the top words having total probabilities </a:t>
                      </a:r>
                      <a:r>
                        <a:rPr lang="en-US" altLang="zh-HK" sz="2200" i="1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≤ </a:t>
                      </a:r>
                      <a:r>
                        <a:rPr lang="en-US" altLang="zh-HK" sz="2200" i="1" dirty="0" err="1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Top_p</a:t>
                      </a:r>
                      <a:endParaRPr lang="en-GB" sz="2200" i="1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98885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 value → more diverse and creative content, but content may not be coherent or even irrelevant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82298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n_ctx</a:t>
                      </a:r>
                      <a:r>
                        <a:rPr lang="en-US" altLang="zh-HK" sz="22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max_length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context length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360943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Max_new_tokens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number of tokens to be generated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56116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Repeat_penalty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Discourage repetitive or redundant output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61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95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3562427" cy="3944938"/>
          </a:xfrm>
        </p:spPr>
        <p:txBody>
          <a:bodyPr/>
          <a:lstStyle/>
          <a:p>
            <a:r>
              <a:rPr lang="en-US" dirty="0" smtClean="0"/>
              <a:t>Features of local LLMs to be considered:</a:t>
            </a:r>
            <a:endParaRPr lang="nl-NL" dirty="0" smtClean="0"/>
          </a:p>
          <a:p>
            <a:endParaRPr lang="nl-NL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CF478AA-617D-9C4D-E1C1-3A123BDA7EF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80129147"/>
              </p:ext>
            </p:extLst>
          </p:nvPr>
        </p:nvGraphicFramePr>
        <p:xfrm>
          <a:off x="3877938" y="2272456"/>
          <a:ext cx="7679262" cy="4068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798">
                  <a:extLst>
                    <a:ext uri="{9D8B030D-6E8A-4147-A177-3AD203B41FA5}">
                      <a16:colId xmlns:a16="http://schemas.microsoft.com/office/drawing/2014/main" val="2015037365"/>
                    </a:ext>
                  </a:extLst>
                </a:gridCol>
                <a:gridCol w="5292464">
                  <a:extLst>
                    <a:ext uri="{9D8B030D-6E8A-4147-A177-3AD203B41FA5}">
                      <a16:colId xmlns:a16="http://schemas.microsoft.com/office/drawing/2014/main" val="2047472516"/>
                    </a:ext>
                  </a:extLst>
                </a:gridCol>
              </a:tblGrid>
              <a:tr h="1128723">
                <a:tc>
                  <a:txBody>
                    <a:bodyPr/>
                    <a:lstStyle/>
                    <a:p>
                      <a:r>
                        <a:rPr lang="en-US" altLang="zh-HK" sz="17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 of the models (num. of parameters/weights)</a:t>
                      </a:r>
                      <a:endParaRPr lang="en-GB" sz="1700" dirty="0">
                        <a:solidFill>
                          <a:srgbClr val="027AB1"/>
                        </a:solidFill>
                      </a:endParaRPr>
                    </a:p>
                  </a:txBody>
                  <a:tcPr marL="78748" marR="78748" marT="39374" marB="393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7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7B, 13B, 30B,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7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Larger size models usually give better performance but require better hardware and slower</a:t>
                      </a:r>
                    </a:p>
                  </a:txBody>
                  <a:tcPr marL="78748" marR="78748" marT="39374" marB="3937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097669"/>
                  </a:ext>
                </a:extLst>
              </a:tr>
              <a:tr h="603736">
                <a:tc>
                  <a:txBody>
                    <a:bodyPr/>
                    <a:lstStyle/>
                    <a:p>
                      <a:r>
                        <a:rPr lang="en-US" altLang="zh-HK" sz="17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Nature of the models </a:t>
                      </a:r>
                      <a:endParaRPr lang="en-GB" sz="1700" dirty="0">
                        <a:solidFill>
                          <a:srgbClr val="027AB1"/>
                        </a:solidFill>
                      </a:endParaRPr>
                    </a:p>
                  </a:txBody>
                  <a:tcPr marL="78748" marR="78748" marT="39374" marB="393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7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instruct model or chat models for Q&amp;A and Retrieval Augmented Generation (RAG) </a:t>
                      </a:r>
                    </a:p>
                  </a:txBody>
                  <a:tcPr marL="78748" marR="78748" marT="39374" marB="3937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98885"/>
                  </a:ext>
                </a:extLst>
              </a:tr>
              <a:tr h="603736">
                <a:tc>
                  <a:txBody>
                    <a:bodyPr/>
                    <a:lstStyle/>
                    <a:p>
                      <a:r>
                        <a:rPr lang="en-US" altLang="zh-HK" sz="17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Quantization</a:t>
                      </a:r>
                    </a:p>
                    <a:p>
                      <a:endParaRPr lang="en-GB" sz="1700" dirty="0">
                        <a:solidFill>
                          <a:srgbClr val="027AB1"/>
                        </a:solidFill>
                      </a:endParaRPr>
                    </a:p>
                  </a:txBody>
                  <a:tcPr marL="78748" marR="78748" marT="39374" marB="393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7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Usually map floating point values (16bits/32bits) to integer values (int8, int4, </a:t>
                      </a:r>
                      <a:r>
                        <a:rPr lang="en-US" altLang="zh-HK" sz="1700" dirty="0" err="1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etc</a:t>
                      </a:r>
                      <a:r>
                        <a:rPr lang="en-US" altLang="zh-HK" sz="17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78748" marR="78748" marT="39374" marB="3937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822986"/>
                  </a:ext>
                </a:extLst>
              </a:tr>
              <a:tr h="603736">
                <a:tc>
                  <a:txBody>
                    <a:bodyPr/>
                    <a:lstStyle/>
                    <a:p>
                      <a:r>
                        <a:rPr lang="en-US" altLang="zh-HK" sz="17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Data Format/Structure </a:t>
                      </a:r>
                    </a:p>
                  </a:txBody>
                  <a:tcPr marL="78748" marR="78748" marT="39374" marB="393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7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Hugging Face, GGUF, GGML (now replaced by GGUF), GPTQ, AWQ</a:t>
                      </a:r>
                    </a:p>
                  </a:txBody>
                  <a:tcPr marL="78748" marR="78748" marT="39374" marB="3937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360943"/>
                  </a:ext>
                </a:extLst>
              </a:tr>
              <a:tr h="1128723">
                <a:tc>
                  <a:txBody>
                    <a:bodyPr/>
                    <a:lstStyle/>
                    <a:p>
                      <a:r>
                        <a:rPr lang="en-US" altLang="zh-HK" sz="17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 length (tokens)</a:t>
                      </a:r>
                    </a:p>
                  </a:txBody>
                  <a:tcPr marL="78748" marR="78748" marT="39374" marB="3937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7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2K, 4K, 8K, 32K….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7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ChatGPT : 8K,  GPT4: 32K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7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context words ~ (0.6  or 0.7) * number of tokens</a:t>
                      </a:r>
                    </a:p>
                  </a:txBody>
                  <a:tcPr marL="78748" marR="78748" marT="39374" marB="3937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56116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Local LLM Selection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076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Parameter Quantization</a:t>
            </a:r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38" name="Content Placeholder 11"/>
          <p:cNvSpPr>
            <a:spLocks noGrp="1"/>
          </p:cNvSpPr>
          <p:nvPr>
            <p:ph sz="half" idx="1"/>
          </p:nvPr>
        </p:nvSpPr>
        <p:spPr>
          <a:xfrm>
            <a:off x="3337560" y="2192107"/>
            <a:ext cx="8219638" cy="16392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HK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are </a:t>
            </a:r>
            <a:r>
              <a:rPr lang="en-US" altLang="zh-HK" b="1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big</a:t>
            </a:r>
            <a:r>
              <a:rPr lang="en-US" altLang="zh-HK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zh-HK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VRAM GPU cards are </a:t>
            </a:r>
            <a:r>
              <a:rPr lang="en-US" altLang="zh-HK" b="1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  <a:r>
              <a:rPr lang="en-US" altLang="zh-HK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Almost no competitor !!!</a:t>
            </a:r>
          </a:p>
          <a:p>
            <a:pPr>
              <a:lnSpc>
                <a:spcPct val="120000"/>
              </a:lnSpc>
            </a:pPr>
            <a:r>
              <a:rPr lang="en-US" altLang="zh-HK" b="1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supply </a:t>
            </a:r>
            <a:r>
              <a:rPr lang="en-US" altLang="zh-HK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high VRAM GPUs</a:t>
            </a:r>
          </a:p>
          <a:p>
            <a:pPr>
              <a:lnSpc>
                <a:spcPct val="120000"/>
              </a:lnSpc>
            </a:pPr>
            <a:r>
              <a:rPr lang="en-US" altLang="zh-HK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computation is </a:t>
            </a:r>
            <a:r>
              <a:rPr lang="en-US" altLang="zh-HK" b="1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  <a:r>
              <a:rPr lang="en-US" altLang="zh-HK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altLang="zh-HK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ontent Placeholder 12"/>
          <p:cNvSpPr>
            <a:spLocks noGrp="1"/>
          </p:cNvSpPr>
          <p:nvPr>
            <p:ph sz="half" idx="2"/>
          </p:nvPr>
        </p:nvSpPr>
        <p:spPr>
          <a:xfrm>
            <a:off x="3337559" y="4605051"/>
            <a:ext cx="8219639" cy="1616362"/>
          </a:xfrm>
        </p:spPr>
        <p:txBody>
          <a:bodyPr>
            <a:normAutofit/>
          </a:bodyPr>
          <a:lstStyle/>
          <a:p>
            <a:pPr marL="0" indent="0" defTabSz="457200">
              <a:buNone/>
            </a:pPr>
            <a:r>
              <a:rPr lang="en-US" altLang="zh-HK" sz="2000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HK" sz="2000" b="1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number of bits </a:t>
            </a:r>
            <a:r>
              <a:rPr lang="en-US" altLang="zh-HK" sz="2000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store the parameters/weights </a:t>
            </a:r>
          </a:p>
          <a:p>
            <a:pPr marL="313200" lvl="1" indent="0" defTabSz="457200">
              <a:buNone/>
            </a:pPr>
            <a:r>
              <a:rPr lang="en-US" altLang="zh-HK" sz="1600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Float32, float16 ---</a:t>
            </a:r>
            <a:r>
              <a:rPr lang="en-US" altLang="zh-HK" sz="1600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int8 (8-bit integer), int4, …</a:t>
            </a:r>
            <a:endParaRPr lang="en-US" altLang="zh-HK" sz="2000" smtClean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 defTabSz="457200">
              <a:buNone/>
            </a:pPr>
            <a:endParaRPr lang="en-US" altLang="zh-HK" sz="2000" smtClean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 defTabSz="457200">
              <a:buNone/>
            </a:pPr>
            <a:r>
              <a:rPr lang="en-US" altLang="zh-HK" sz="2000" b="1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Faster</a:t>
            </a:r>
            <a:r>
              <a:rPr lang="en-US" altLang="zh-HK" sz="2000" smtClean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computation</a:t>
            </a:r>
            <a:endParaRPr lang="en-US" altLang="zh-HK" sz="2000" smtClean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373EA3-568A-BCAD-CAD9-A8B0ADA9BF36}"/>
              </a:ext>
            </a:extLst>
          </p:cNvPr>
          <p:cNvGrpSpPr/>
          <p:nvPr/>
        </p:nvGrpSpPr>
        <p:grpSpPr>
          <a:xfrm>
            <a:off x="1708484" y="2047291"/>
            <a:ext cx="1213764" cy="1788904"/>
            <a:chOff x="-111370" y="1369163"/>
            <a:chExt cx="1213764" cy="178890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6D81A7A-B482-5631-F73F-24ECAA92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2000"/>
            </a:blip>
            <a:stretch>
              <a:fillRect/>
            </a:stretch>
          </p:blipFill>
          <p:spPr>
            <a:xfrm>
              <a:off x="-111370" y="1369163"/>
              <a:ext cx="1213764" cy="1213764"/>
            </a:xfrm>
            <a:prstGeom prst="rect">
              <a:avLst/>
            </a:prstGeom>
          </p:spPr>
        </p:pic>
        <p:sp>
          <p:nvSpPr>
            <p:cNvPr id="42" name="Google Shape;907;p21">
              <a:extLst>
                <a:ext uri="{FF2B5EF4-FFF2-40B4-BE49-F238E27FC236}">
                  <a16:creationId xmlns:a16="http://schemas.microsoft.com/office/drawing/2014/main" id="{58E8F8F2-C56B-61E3-486D-29B35C01EAC3}"/>
                </a:ext>
              </a:extLst>
            </p:cNvPr>
            <p:cNvSpPr/>
            <p:nvPr/>
          </p:nvSpPr>
          <p:spPr>
            <a:xfrm>
              <a:off x="762608" y="1444624"/>
              <a:ext cx="83452" cy="171344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defRPr/>
              </a:pPr>
              <a:endParaRPr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738485" y="4496647"/>
            <a:ext cx="1153762" cy="1833169"/>
            <a:chOff x="1708484" y="4370785"/>
            <a:chExt cx="1153762" cy="183316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B4B2FC3-BB45-B9E1-7E32-426863A5A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9000"/>
            </a:blip>
            <a:stretch>
              <a:fillRect/>
            </a:stretch>
          </p:blipFill>
          <p:spPr>
            <a:xfrm flipV="1">
              <a:off x="1708484" y="4370785"/>
              <a:ext cx="1153762" cy="1153762"/>
            </a:xfrm>
            <a:prstGeom prst="rect">
              <a:avLst/>
            </a:prstGeom>
          </p:spPr>
        </p:pic>
        <p:sp>
          <p:nvSpPr>
            <p:cNvPr id="45" name="Google Shape;907;p21">
              <a:extLst>
                <a:ext uri="{FF2B5EF4-FFF2-40B4-BE49-F238E27FC236}">
                  <a16:creationId xmlns:a16="http://schemas.microsoft.com/office/drawing/2014/main" id="{EA87D5B8-7FCD-E9F6-65AF-4B597BD64181}"/>
                </a:ext>
              </a:extLst>
            </p:cNvPr>
            <p:cNvSpPr/>
            <p:nvPr/>
          </p:nvSpPr>
          <p:spPr>
            <a:xfrm>
              <a:off x="2552461" y="4490511"/>
              <a:ext cx="83452" cy="1713443"/>
            </a:xfrm>
            <a:prstGeom prst="rect">
              <a:avLst/>
            </a:prstGeom>
            <a:solidFill>
              <a:srgbClr val="0066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defRPr/>
              </a:pPr>
              <a:endParaRPr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TextBox 35">
            <a:extLst>
              <a:ext uri="{FF2B5EF4-FFF2-40B4-BE49-F238E27FC236}">
                <a16:creationId xmlns:a16="http://schemas.microsoft.com/office/drawing/2014/main" id="{55B0A4E7-BCD2-8DB1-6FAB-88E506EF4D4B}"/>
              </a:ext>
            </a:extLst>
          </p:cNvPr>
          <p:cNvSpPr txBox="1"/>
          <p:nvPr/>
        </p:nvSpPr>
        <p:spPr>
          <a:xfrm>
            <a:off x="1751604" y="3796216"/>
            <a:ext cx="9464484" cy="7541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 defTabSz="457200">
              <a:lnSpc>
                <a:spcPts val="3051"/>
              </a:lnSpc>
            </a:pP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How to make models smaller, while preserving the number of parameters/weights, or minimizing the degradation of performance?</a:t>
            </a:r>
          </a:p>
        </p:txBody>
      </p:sp>
    </p:spTree>
    <p:extLst>
      <p:ext uri="{BB962C8B-B14F-4D97-AF65-F5344CB8AC3E}">
        <p14:creationId xmlns:p14="http://schemas.microsoft.com/office/powerpoint/2010/main" val="25959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E1A093A-1A67-E750-5F49-55821B6A96EC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635000" y="2276475"/>
          <a:ext cx="5226050" cy="394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061307" y="2276475"/>
            <a:ext cx="3987585" cy="394493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Frameworks</a:t>
            </a:r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391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dirty="0" err="1" smtClean="0"/>
              <a:t>Llama</a:t>
            </a:r>
            <a:r>
              <a:rPr lang="nl-NL" dirty="0" smtClean="0"/>
              <a:t> 2 7B chat model</a:t>
            </a:r>
          </a:p>
          <a:p>
            <a:pPr marL="0" indent="0">
              <a:buNone/>
            </a:pPr>
            <a:r>
              <a:rPr lang="nl-NL" dirty="0" smtClean="0"/>
              <a:t>No. of parameters: 7B (</a:t>
            </a:r>
            <a:r>
              <a:rPr lang="nl-NL" dirty="0" err="1" smtClean="0"/>
              <a:t>float</a:t>
            </a:r>
            <a:r>
              <a:rPr lang="nl-NL" dirty="0" smtClean="0"/>
              <a:t> 16)</a:t>
            </a:r>
          </a:p>
          <a:p>
            <a:pPr marL="0" indent="0">
              <a:buNone/>
            </a:pPr>
            <a:r>
              <a:rPr lang="nl-NL" dirty="0" smtClean="0"/>
              <a:t>Memory </a:t>
            </a:r>
            <a:r>
              <a:rPr lang="nl-NL" dirty="0" err="1" smtClean="0"/>
              <a:t>required</a:t>
            </a:r>
            <a:r>
              <a:rPr lang="nl-NL" dirty="0" smtClean="0"/>
              <a:t>: ~ 14GB</a:t>
            </a:r>
          </a:p>
          <a:p>
            <a:endParaRPr lang="nl-NL" dirty="0" smtClean="0"/>
          </a:p>
          <a:p>
            <a:r>
              <a:rPr lang="nl-NL" dirty="0" smtClean="0"/>
              <a:t>Q4_0: 4bit </a:t>
            </a:r>
            <a:r>
              <a:rPr lang="nl-NL" dirty="0" err="1" smtClean="0"/>
              <a:t>quantization</a:t>
            </a:r>
            <a:endParaRPr lang="nl-NL" dirty="0" smtClean="0"/>
          </a:p>
          <a:p>
            <a:pPr lvl="1"/>
            <a:r>
              <a:rPr lang="nl-NL" dirty="0" smtClean="0"/>
              <a:t>7B parameters ~ 3.5GB</a:t>
            </a:r>
          </a:p>
          <a:p>
            <a:r>
              <a:rPr lang="nl-NL" dirty="0" smtClean="0"/>
              <a:t>Q5_0: 5bit </a:t>
            </a:r>
            <a:r>
              <a:rPr lang="nl-NL" dirty="0" err="1" smtClean="0"/>
              <a:t>quantization</a:t>
            </a:r>
            <a:endParaRPr lang="nl-NL" dirty="0" smtClean="0"/>
          </a:p>
          <a:p>
            <a:pPr lvl="1"/>
            <a:r>
              <a:rPr lang="nl-NL" dirty="0" smtClean="0"/>
              <a:t>7B parameters ~ 4.4GB</a:t>
            </a:r>
          </a:p>
          <a:p>
            <a:r>
              <a:rPr lang="nl-NL" dirty="0" smtClean="0"/>
              <a:t>Q6_K_S: 6bit K-</a:t>
            </a:r>
            <a:r>
              <a:rPr lang="nl-NL" dirty="0" err="1" smtClean="0"/>
              <a:t>quantization</a:t>
            </a:r>
            <a:endParaRPr lang="nl-NL" dirty="0" smtClean="0"/>
          </a:p>
          <a:p>
            <a:pPr lvl="1"/>
            <a:r>
              <a:rPr lang="nl-NL" dirty="0" smtClean="0"/>
              <a:t>7B parameters ~ 5.3GB </a:t>
            </a:r>
          </a:p>
          <a:p>
            <a:r>
              <a:rPr lang="nl-NL" dirty="0" smtClean="0"/>
              <a:t>Q8_0: 8bit </a:t>
            </a:r>
            <a:r>
              <a:rPr lang="nl-NL" dirty="0" err="1" smtClean="0"/>
              <a:t>quantization</a:t>
            </a:r>
            <a:endParaRPr lang="nl-NL" dirty="0" smtClean="0"/>
          </a:p>
          <a:p>
            <a:pPr lvl="1"/>
            <a:r>
              <a:rPr lang="nl-NL" dirty="0" smtClean="0"/>
              <a:t>7B parameters~ 7.0GB</a:t>
            </a:r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3086" y="2276475"/>
            <a:ext cx="4624027" cy="3944938"/>
          </a:xfr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sz="1800" dirty="0">
                <a:hlinkClick r:id="rId2"/>
              </a:rPr>
              <a:t>https://</a:t>
            </a:r>
            <a:r>
              <a:rPr lang="nl-NL" sz="1800" dirty="0" smtClean="0">
                <a:hlinkClick r:id="rId2"/>
              </a:rPr>
              <a:t>github.com/NetherlandsForensicInstitute/DFRWS-EU-2024-LLM4DF-Workshop</a:t>
            </a:r>
            <a:endParaRPr lang="nl-NL" sz="1800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</a:t>
            </a:r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I: 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Prompt engineering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ChatGPT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Digital Forensics</a:t>
            </a:r>
          </a:p>
          <a:p>
            <a:r>
              <a:rPr lang="nl-NL" dirty="0"/>
              <a:t>Part </a:t>
            </a:r>
            <a:r>
              <a:rPr lang="nl-NL" dirty="0" smtClean="0"/>
              <a:t>II</a:t>
            </a:r>
            <a:r>
              <a:rPr lang="nl-NL" dirty="0"/>
              <a:t>: </a:t>
            </a:r>
            <a:r>
              <a:rPr lang="nl-NL" dirty="0" smtClean="0"/>
              <a:t>Hands-on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pPr marL="0" indent="0">
              <a:buNone/>
            </a:pPr>
            <a:r>
              <a:rPr lang="nl-NL" dirty="0" err="1" smtClean="0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account!</a:t>
            </a:r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Exercise</a:t>
            </a:r>
            <a:r>
              <a:rPr lang="nl-NL" dirty="0" smtClean="0"/>
              <a:t> </a:t>
            </a:r>
            <a:r>
              <a:rPr lang="nl-NL" dirty="0" smtClean="0"/>
              <a:t>II: </a:t>
            </a:r>
            <a:r>
              <a:rPr lang="nl-NL" dirty="0" smtClean="0"/>
              <a:t>Hands on </a:t>
            </a:r>
            <a:r>
              <a:rPr lang="nl-NL" dirty="0" err="1" smtClean="0"/>
              <a:t>with</a:t>
            </a:r>
            <a:r>
              <a:rPr lang="nl-NL" dirty="0" smtClean="0"/>
              <a:t> Llama2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884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graphicFrame>
        <p:nvGraphicFramePr>
          <p:cNvPr id="11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04207"/>
              </p:ext>
            </p:extLst>
          </p:nvPr>
        </p:nvGraphicFramePr>
        <p:xfrm>
          <a:off x="635000" y="2289175"/>
          <a:ext cx="10753933" cy="219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Introduction 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Hands-on prompt engineering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digital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forensics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12:15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with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Llama2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err="1" smtClean="0">
                          <a:solidFill>
                            <a:schemeClr val="tx1"/>
                          </a:solidFill>
                        </a:rPr>
                        <a:t>Wrap</a:t>
                      </a:r>
                      <a:r>
                        <a:rPr lang="nl-NL" sz="1600" b="0" dirty="0" smtClean="0">
                          <a:solidFill>
                            <a:schemeClr val="tx1"/>
                          </a:solidFill>
                        </a:rPr>
                        <a:t> up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5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2021 GitHub </a:t>
            </a:r>
            <a:r>
              <a:rPr lang="en-GB" dirty="0" err="1"/>
              <a:t>Copilot</a:t>
            </a:r>
            <a:endParaRPr lang="en-GB" dirty="0"/>
          </a:p>
          <a:p>
            <a:r>
              <a:rPr lang="en-GB" dirty="0"/>
              <a:t>February 1: Bing Chat</a:t>
            </a:r>
          </a:p>
          <a:p>
            <a:r>
              <a:rPr lang="en-GB" dirty="0"/>
              <a:t>September 26 : Windows 11 </a:t>
            </a:r>
            <a:r>
              <a:rPr lang="en-GB" dirty="0" err="1"/>
              <a:t>Copilot</a:t>
            </a:r>
            <a:endParaRPr lang="en-GB" dirty="0"/>
          </a:p>
          <a:p>
            <a:r>
              <a:rPr lang="en-GB" dirty="0"/>
              <a:t>November 1: Microsoft Office 365 </a:t>
            </a:r>
            <a:r>
              <a:rPr lang="en-GB" dirty="0" err="1"/>
              <a:t>Copilot</a:t>
            </a:r>
            <a:r>
              <a:rPr lang="en-GB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Copilot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970" y="1179418"/>
            <a:ext cx="1581150" cy="1260475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542" y="4243367"/>
            <a:ext cx="3809194" cy="21642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1130" y="5497529"/>
            <a:ext cx="3197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Introducing Microsoft 365 Copilot | Your Copilot for Work - YouTube</a:t>
            </a:r>
            <a:endParaRPr lang="en-GB" dirty="0"/>
          </a:p>
        </p:txBody>
      </p:sp>
      <p:pic>
        <p:nvPicPr>
          <p:cNvPr id="1026" name="Picture 2" descr="https://encrypted-tbn0.gstatic.com/images?q=tbn:ANd9GcSv7KvoqwWwtrlj8NdhXyF_CCpJFQMHM6J63fj7f7OGYlqI84c9Fg9ffvw&amp;usqp=CA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7374" y="4639573"/>
            <a:ext cx="1656184" cy="16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0042" y="2536571"/>
            <a:ext cx="2366211" cy="18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Wrap</a:t>
            </a:r>
            <a:r>
              <a:rPr lang="nl-NL" dirty="0" smtClean="0"/>
              <a:t> up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 smtClean="0"/>
              <a:t>What’s</a:t>
            </a:r>
            <a:r>
              <a:rPr lang="nl-NL" dirty="0" smtClean="0"/>
              <a:t> new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what’s</a:t>
            </a:r>
            <a:r>
              <a:rPr lang="nl-NL" dirty="0" smtClean="0"/>
              <a:t> </a:t>
            </a:r>
            <a:r>
              <a:rPr lang="nl-NL" dirty="0" err="1" smtClean="0"/>
              <a:t>coming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1AC8127-21EC-9E67-787B-B5C3215887A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7E91124-A02A-0198-494C-EC14A46D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41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26D4DF-05D6-B713-1134-8F9BD7D81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6146800" cy="3944938"/>
          </a:xfrm>
        </p:spPr>
        <p:txBody>
          <a:bodyPr/>
          <a:lstStyle/>
          <a:p>
            <a:r>
              <a:rPr lang="nl-NL" dirty="0" err="1" smtClean="0"/>
              <a:t>With</a:t>
            </a:r>
            <a:r>
              <a:rPr lang="nl-NL" dirty="0" smtClean="0"/>
              <a:t> a </a:t>
            </a:r>
            <a:r>
              <a:rPr lang="nl-NL" dirty="0" err="1" smtClean="0"/>
              <a:t>ChatGPT</a:t>
            </a:r>
            <a:r>
              <a:rPr lang="nl-NL" dirty="0" smtClean="0"/>
              <a:t> </a:t>
            </a:r>
            <a:r>
              <a:rPr lang="nl-NL" dirty="0"/>
              <a:t>plus </a:t>
            </a:r>
            <a:r>
              <a:rPr lang="nl-NL" dirty="0" err="1" smtClean="0"/>
              <a:t>subscription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build</a:t>
            </a:r>
            <a:r>
              <a:rPr lang="nl-NL" dirty="0" smtClean="0"/>
              <a:t> a </a:t>
            </a:r>
            <a:r>
              <a:rPr lang="nl-NL" dirty="0" err="1" smtClean="0"/>
              <a:t>custom</a:t>
            </a:r>
            <a:r>
              <a:rPr lang="nl-NL" dirty="0" smtClean="0"/>
              <a:t> GPT</a:t>
            </a:r>
            <a:endParaRPr lang="nl-NL" dirty="0"/>
          </a:p>
          <a:p>
            <a:pPr lvl="1"/>
            <a:r>
              <a:rPr lang="nl-NL" dirty="0" err="1" smtClean="0"/>
              <a:t>Tailored</a:t>
            </a:r>
            <a:r>
              <a:rPr lang="nl-NL" dirty="0" smtClean="0"/>
              <a:t> </a:t>
            </a:r>
            <a:r>
              <a:rPr lang="nl-NL" dirty="0" err="1" smtClean="0"/>
              <a:t>instruction</a:t>
            </a:r>
            <a:endParaRPr lang="nl-NL" dirty="0"/>
          </a:p>
          <a:p>
            <a:pPr lvl="1"/>
            <a:r>
              <a:rPr lang="nl-NL" dirty="0" err="1" smtClean="0"/>
              <a:t>Proprietary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(RAG)</a:t>
            </a:r>
            <a:endParaRPr lang="nl-NL" dirty="0"/>
          </a:p>
          <a:p>
            <a:pPr lvl="1"/>
            <a:r>
              <a:rPr lang="nl-NL" dirty="0" smtClean="0"/>
              <a:t>Connection </a:t>
            </a:r>
            <a:r>
              <a:rPr lang="nl-NL" dirty="0" err="1" smtClean="0"/>
              <a:t>to</a:t>
            </a:r>
            <a:r>
              <a:rPr lang="nl-NL" dirty="0" smtClean="0"/>
              <a:t> online </a:t>
            </a:r>
            <a:r>
              <a:rPr lang="nl-NL" dirty="0" err="1" smtClean="0"/>
              <a:t>API’s</a:t>
            </a:r>
            <a:r>
              <a:rPr lang="nl-NL" dirty="0" smtClean="0"/>
              <a:t> (</a:t>
            </a:r>
            <a:r>
              <a:rPr lang="nl-NL" dirty="0" err="1" smtClean="0"/>
              <a:t>Functions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/>
              <a:t>OpenAI</a:t>
            </a:r>
            <a:r>
              <a:rPr lang="nl-NL" dirty="0"/>
              <a:t> </a:t>
            </a:r>
            <a:r>
              <a:rPr lang="nl-NL" dirty="0" err="1" smtClean="0"/>
              <a:t>launched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GPT </a:t>
            </a:r>
            <a:r>
              <a:rPr lang="nl-NL" dirty="0"/>
              <a:t>store </a:t>
            </a:r>
            <a:r>
              <a:rPr lang="nl-NL" dirty="0" err="1" smtClean="0"/>
              <a:t>beginning</a:t>
            </a:r>
            <a:r>
              <a:rPr lang="nl-NL" dirty="0" smtClean="0"/>
              <a:t> of 2024</a:t>
            </a:r>
            <a:endParaRPr lang="nl-NL" dirty="0"/>
          </a:p>
          <a:p>
            <a:pPr lvl="1"/>
            <a:r>
              <a:rPr lang="nl-NL" dirty="0" smtClean="0"/>
              <a:t>In </a:t>
            </a:r>
            <a:r>
              <a:rPr lang="nl-NL" dirty="0" err="1" smtClean="0"/>
              <a:t>february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had 159.000 </a:t>
            </a:r>
            <a:r>
              <a:rPr lang="nl-NL" dirty="0" err="1"/>
              <a:t>GPTs</a:t>
            </a:r>
            <a:endParaRPr lang="nl-NL" dirty="0"/>
          </a:p>
          <a:p>
            <a:pPr marL="457200" lvl="1" indent="0">
              <a:buNone/>
            </a:pPr>
            <a:r>
              <a:rPr lang="nl-NL" sz="1800" dirty="0">
                <a:hlinkClick r:id="rId3"/>
              </a:rPr>
              <a:t>https://chat.openai.com/gpts</a:t>
            </a:r>
            <a:r>
              <a:rPr lang="nl-NL" sz="1800" dirty="0"/>
              <a:t>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98934" y="2276475"/>
            <a:ext cx="4112332" cy="394493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C98A571-2CA8-EAA2-54C9-D645DC02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Custom</a:t>
            </a:r>
            <a:r>
              <a:rPr lang="nl-NL" dirty="0" smtClean="0"/>
              <a:t> </a:t>
            </a:r>
            <a:r>
              <a:rPr lang="nl-NL" dirty="0" err="1" smtClean="0"/>
              <a:t>GPTs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OpenAI</a:t>
            </a:r>
            <a:r>
              <a:rPr lang="nl-NL" dirty="0" smtClean="0"/>
              <a:t>: RAG &amp; </a:t>
            </a:r>
            <a:r>
              <a:rPr lang="nl-NL" dirty="0" err="1" smtClean="0"/>
              <a:t>functions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39FA4D30-BAE6-B761-D996-1A332AF8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57FEC42-BF02-7D57-FC7C-57D5DF69E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LLMs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583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A749D4-579F-4A57-6CA7-6BD05A85C1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>
                <a:hlinkClick r:id="rId2"/>
              </a:rPr>
              <a:t>https://customgpt.ai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>
              <a:hlinkClick r:id="rId3"/>
            </a:endParaRPr>
          </a:p>
          <a:p>
            <a:pPr marL="0" indent="0">
              <a:buNone/>
            </a:pPr>
            <a:r>
              <a:rPr lang="nl-NL" dirty="0">
                <a:hlinkClick r:id="rId3"/>
              </a:rPr>
              <a:t>https://www.perplexity.ai</a:t>
            </a:r>
            <a:r>
              <a:rPr lang="nl-NL" dirty="0"/>
              <a:t> 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>
                <a:hlinkClick r:id="rId4"/>
              </a:rPr>
              <a:t>https://auth.askyourpdf.com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>
                <a:hlinkClick r:id="rId5"/>
              </a:rPr>
              <a:t>https://pdf.ai</a:t>
            </a:r>
            <a:r>
              <a:rPr lang="nl-NL" dirty="0"/>
              <a:t> 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>
                <a:hlinkClick r:id="rId6"/>
              </a:rPr>
              <a:t>https://chatdoc.com</a:t>
            </a:r>
            <a:r>
              <a:rPr lang="nl-NL" dirty="0"/>
              <a:t> 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0D29CC0-E8D8-3460-833C-F55205BB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OpenAI</a:t>
            </a:r>
            <a:r>
              <a:rPr lang="nl-NL" dirty="0" smtClean="0"/>
              <a:t> </a:t>
            </a:r>
            <a:r>
              <a:rPr lang="nl-NL" dirty="0" err="1" smtClean="0"/>
              <a:t>Custom</a:t>
            </a:r>
            <a:r>
              <a:rPr lang="nl-NL" dirty="0" smtClean="0"/>
              <a:t> </a:t>
            </a:r>
            <a:r>
              <a:rPr lang="nl-NL" dirty="0" err="1" smtClean="0"/>
              <a:t>GPTs</a:t>
            </a:r>
            <a:r>
              <a:rPr lang="nl-NL" dirty="0" smtClean="0"/>
              <a:t> are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alone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2AC2F1-16B8-43C3-AF3A-140F5ECB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93CB35-1ED0-FA81-3985-1233CB6E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LLMs for Digital Forensics</a:t>
            </a:r>
            <a:endParaRPr lang="nl-NL" dirty="0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477B2552-27FC-C3DE-3D46-F830FCDF798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3526" y="2186718"/>
            <a:ext cx="3876849" cy="1180864"/>
          </a:xfr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9CD1532-B794-4A63-6E51-1EBB162470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717" b="34880"/>
          <a:stretch/>
        </p:blipFill>
        <p:spPr>
          <a:xfrm>
            <a:off x="6743526" y="3075657"/>
            <a:ext cx="3876378" cy="913667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D53B002-8482-9CEA-11CD-5C105A5D4A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3526" y="3964170"/>
            <a:ext cx="3876378" cy="942903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FD862AF-EF4A-600B-398F-5283575488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3997" y="4892428"/>
            <a:ext cx="3876378" cy="68098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33A1AEB0-F353-A1B3-1040-54420EC4B3C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3997" y="5573413"/>
            <a:ext cx="3876378" cy="8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9391DF6-6495-1231-566E-DE579E62E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6442075" cy="3944938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Kort na het vrijgeven van Gemini 1.0 (</a:t>
            </a:r>
            <a:r>
              <a:rPr lang="nl-NL" dirty="0" err="1"/>
              <a:t>advanced</a:t>
            </a:r>
            <a:r>
              <a:rPr lang="nl-NL" dirty="0"/>
              <a:t>) kwam Google met de aankondiging van Gemini 1.5</a:t>
            </a:r>
            <a:br>
              <a:rPr lang="nl-NL" dirty="0"/>
            </a:br>
            <a:r>
              <a:rPr lang="nl-NL" sz="1700" dirty="0">
                <a:hlinkClick r:id="rId2"/>
              </a:rPr>
              <a:t>https://blog.google/technology/ai/google-gemini-next-generation-model-february-2024</a:t>
            </a:r>
            <a:endParaRPr lang="nl-NL" dirty="0"/>
          </a:p>
          <a:p>
            <a:r>
              <a:rPr lang="nl-NL" dirty="0"/>
              <a:t>Gemini 1.5 heeft een context </a:t>
            </a:r>
            <a:r>
              <a:rPr lang="nl-NL" dirty="0" err="1"/>
              <a:t>size</a:t>
            </a:r>
            <a:r>
              <a:rPr lang="nl-NL" dirty="0"/>
              <a:t> van 1 miljoen tokens.</a:t>
            </a:r>
          </a:p>
          <a:p>
            <a:pPr lvl="1"/>
            <a:r>
              <a:rPr lang="nl-NL" dirty="0"/>
              <a:t>1.000.000 tokens ≈ 2.500 </a:t>
            </a:r>
            <a:r>
              <a:rPr lang="nl-NL" dirty="0" err="1"/>
              <a:t>blz</a:t>
            </a:r>
            <a:endParaRPr lang="nl-NL" dirty="0"/>
          </a:p>
          <a:p>
            <a:r>
              <a:rPr lang="nl-NL" dirty="0"/>
              <a:t>Het model is nog niet beschikbaar maar Google heeft wel een aantal indrukwekkende demonstraties als video online gezet.</a:t>
            </a:r>
            <a:br>
              <a:rPr lang="nl-NL" dirty="0"/>
            </a:br>
            <a:r>
              <a:rPr lang="nl-NL" dirty="0"/>
              <a:t> 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36160" y="3771835"/>
            <a:ext cx="3132061" cy="1914583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7018DD70-31A1-9A12-42A1-0C99077C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Google Gemini 1.5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29AD4783-0F45-E450-625F-80F021B0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400DF1-7723-8576-4341-99A2D10EE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LLMs for Digital Forensics</a:t>
            </a:r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43C039F-0F5D-B64B-1F76-7D420B8D3C1C}"/>
              </a:ext>
            </a:extLst>
          </p:cNvPr>
          <p:cNvSpPr txBox="1"/>
          <p:nvPr/>
        </p:nvSpPr>
        <p:spPr>
          <a:xfrm>
            <a:off x="7536160" y="5832295"/>
            <a:ext cx="3528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hlinkClick r:id="rId4"/>
              </a:rPr>
              <a:t>https://youtu.be/wa0MT8OwHuk</a:t>
            </a:r>
            <a:r>
              <a:rPr lang="nl-NL" sz="1400" dirty="0"/>
              <a:t> 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0E204F3-DF0B-4E31-D1E4-13C187C71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1" t="24506" r="13382" b="16063"/>
          <a:stretch/>
        </p:blipFill>
        <p:spPr>
          <a:xfrm>
            <a:off x="7536160" y="1498179"/>
            <a:ext cx="3132061" cy="21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AB4E28-6CCB-4E20-2063-F60D7F6A7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6118225" cy="3944938"/>
          </a:xfrm>
        </p:spPr>
        <p:txBody>
          <a:bodyPr>
            <a:normAutofit/>
          </a:bodyPr>
          <a:lstStyle/>
          <a:p>
            <a:r>
              <a:rPr lang="nl-NL" dirty="0"/>
              <a:t>SORA is een tekst naar video model en is op 15-2-2024 gelanceerd</a:t>
            </a:r>
          </a:p>
          <a:p>
            <a:r>
              <a:rPr lang="nl-NL" dirty="0"/>
              <a:t>Is in staat om op basis van een prompt 1 minuut video te genereren.</a:t>
            </a:r>
          </a:p>
          <a:p>
            <a:r>
              <a:rPr lang="nl-NL" dirty="0"/>
              <a:t>Is niet nieuw maar de kwaliteit is veel beter dan </a:t>
            </a:r>
            <a:r>
              <a:rPr lang="nl-NL" dirty="0" err="1"/>
              <a:t>eedere</a:t>
            </a:r>
            <a:r>
              <a:rPr lang="nl-NL" dirty="0"/>
              <a:t> modellen.</a:t>
            </a:r>
          </a:p>
          <a:p>
            <a:r>
              <a:rPr lang="nl-NL" dirty="0"/>
              <a:t>Volgens </a:t>
            </a:r>
            <a:r>
              <a:rPr lang="nl-NL" dirty="0" err="1"/>
              <a:t>OpenAI</a:t>
            </a:r>
            <a:r>
              <a:rPr lang="nl-NL" dirty="0"/>
              <a:t> is SORA kun je met SORA een wereld simuleren</a:t>
            </a:r>
          </a:p>
          <a:p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8934" y="2276475"/>
            <a:ext cx="4112332" cy="394493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0D3EAB-F629-045D-D0BB-40604B75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OpenAI</a:t>
            </a:r>
            <a:r>
              <a:rPr lang="nl-NL" dirty="0"/>
              <a:t> </a:t>
            </a:r>
            <a:r>
              <a:rPr lang="nl-NL" dirty="0" err="1"/>
              <a:t>Sora</a:t>
            </a:r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C97B4C8-2F61-06B8-7EF4-24482299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02F115-6AD1-BC2C-4B84-44ECA0E84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LLMs for Digital Forensics</a:t>
            </a:r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3082CB5-FE10-5A4A-ED09-D90A56FA1637}"/>
              </a:ext>
            </a:extLst>
          </p:cNvPr>
          <p:cNvSpPr txBox="1"/>
          <p:nvPr/>
        </p:nvSpPr>
        <p:spPr>
          <a:xfrm>
            <a:off x="703015" y="5913636"/>
            <a:ext cx="7257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hlinkClick r:id="rId3"/>
              </a:rPr>
              <a:t>https://openai.com/research/video-generation-models-as-world-simulators</a:t>
            </a:r>
            <a:r>
              <a:rPr lang="nl-NL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07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33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39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45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841" t="9849" r="15000" b="5451"/>
          <a:stretch/>
        </p:blipFill>
        <p:spPr>
          <a:xfrm>
            <a:off x="6223131" y="3155448"/>
            <a:ext cx="2594588" cy="2373773"/>
          </a:xfrm>
          <a:prstGeom prst="rect">
            <a:avLst/>
          </a:prstGeom>
        </p:spPr>
      </p:pic>
      <p:pic>
        <p:nvPicPr>
          <p:cNvPr id="8" name="Tijdelijke aanduiding voor inhoud 15">
            <a:extLst>
              <a:ext uri="{FF2B5EF4-FFF2-40B4-BE49-F238E27FC236}">
                <a16:creationId xmlns:a16="http://schemas.microsoft.com/office/drawing/2014/main" id="{439EBD3F-0265-8B53-074F-BD934B474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41" t="10618" r="12273" b="31378"/>
          <a:stretch/>
        </p:blipFill>
        <p:spPr>
          <a:xfrm>
            <a:off x="9002985" y="3155448"/>
            <a:ext cx="2613542" cy="2484616"/>
          </a:xfr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0F9BFD1D-AC87-9A03-6008-D614DE0F5EF6}"/>
              </a:ext>
            </a:extLst>
          </p:cNvPr>
          <p:cNvSpPr/>
          <p:nvPr/>
        </p:nvSpPr>
        <p:spPr>
          <a:xfrm>
            <a:off x="3309551" y="5711751"/>
            <a:ext cx="2582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https://www.forensicfocus.com/articles/</a:t>
            </a:r>
            <a:br>
              <a:rPr lang="en-US" sz="800" dirty="0"/>
            </a:br>
            <a:r>
              <a:rPr lang="en-US" sz="800" dirty="0" err="1"/>
              <a:t>chatgpt</a:t>
            </a:r>
            <a:r>
              <a:rPr lang="en-US" sz="800" dirty="0"/>
              <a:t>-a-digital-sleuth-for-detectives</a:t>
            </a:r>
            <a:endParaRPr lang="en-US" sz="9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A89E7B46-D195-6076-B30A-7B2081EE33B4}"/>
              </a:ext>
            </a:extLst>
          </p:cNvPr>
          <p:cNvSpPr/>
          <p:nvPr/>
        </p:nvSpPr>
        <p:spPr>
          <a:xfrm>
            <a:off x="9410634" y="5796712"/>
            <a:ext cx="17670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https://ceur-ws.org/Vol-3423</a:t>
            </a:r>
          </a:p>
        </p:txBody>
      </p:sp>
      <p:pic>
        <p:nvPicPr>
          <p:cNvPr id="11" name="Content Placeholder 11">
            <a:extLst>
              <a:ext uri="{FF2B5EF4-FFF2-40B4-BE49-F238E27FC236}">
                <a16:creationId xmlns:a16="http://schemas.microsoft.com/office/drawing/2014/main" id="{9A008D9C-1A61-B3B5-6664-D05DAC0D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888" y="3155448"/>
            <a:ext cx="2654761" cy="2396246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0F9BFD1D-AC87-9A03-6008-D614DE0F5EF6}"/>
              </a:ext>
            </a:extLst>
          </p:cNvPr>
          <p:cNvSpPr/>
          <p:nvPr/>
        </p:nvSpPr>
        <p:spPr>
          <a:xfrm>
            <a:off x="6191981" y="5649715"/>
            <a:ext cx="25238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https://eforensicsmag.com/unraveling-digital-mysteries-how-ai-copilots-can-revolutionize-digital-forensic-investigations/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2434728" y="1784522"/>
            <a:ext cx="7409898" cy="975560"/>
          </a:xfrm>
          <a:prstGeom prst="rect">
            <a:avLst/>
          </a:prstGeom>
        </p:spPr>
        <p:txBody>
          <a:bodyPr vert="horz" lIns="91440" tIns="45720" rIns="91440" bIns="45720" numCol="2" spcCol="468000" rtlCol="0">
            <a:noAutofit/>
          </a:bodyPr>
          <a:lstStyle>
            <a:lvl1pPr marL="316800" indent="-316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0000"/>
              <a:buFont typeface="Verdana" panose="020B0604030504040204" pitchFamily="34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6800" indent="-3168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68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9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00" indent="-14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Hans Henseler</a:t>
            </a:r>
            <a:endParaRPr lang="en-US" sz="1400" baseline="300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h.henseler@nfi.nl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200" dirty="0" smtClean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 err="1" smtClean="0"/>
              <a:t>Gaëtan</a:t>
            </a:r>
            <a:r>
              <a:rPr lang="en-US" sz="1400" dirty="0" smtClean="0"/>
              <a:t> </a:t>
            </a:r>
            <a:r>
              <a:rPr lang="en-US" sz="1400" dirty="0" smtClean="0"/>
              <a:t>Michelet</a:t>
            </a: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victor.cheng@tauexpress.com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324F3C56-8B44-30E6-2EF5-798BCE37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11" y="719832"/>
            <a:ext cx="5106339" cy="897338"/>
          </a:xfrm>
        </p:spPr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371F752A-67AB-4431-891F-F765D6B7F8AF}"/>
              </a:ext>
            </a:extLst>
          </p:cNvPr>
          <p:cNvSpPr/>
          <p:nvPr/>
        </p:nvSpPr>
        <p:spPr>
          <a:xfrm>
            <a:off x="527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8A59C32A-9B92-91C2-BB4F-4123881F3D8B}"/>
              </a:ext>
            </a:extLst>
          </p:cNvPr>
          <p:cNvSpPr/>
          <p:nvPr/>
        </p:nvSpPr>
        <p:spPr>
          <a:xfrm>
            <a:off x="894589" y="5698213"/>
            <a:ext cx="215294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https://arxiv.org/pdf/2312.14607.pdf</a:t>
            </a:r>
            <a:endParaRPr lang="en-US" sz="800" dirty="0"/>
          </a:p>
        </p:txBody>
      </p:sp>
      <p:sp>
        <p:nvSpPr>
          <p:cNvPr id="26" name="Titel 3">
            <a:extLst>
              <a:ext uri="{FF2B5EF4-FFF2-40B4-BE49-F238E27FC236}">
                <a16:creationId xmlns:a16="http://schemas.microsoft.com/office/drawing/2014/main" id="{A2363668-938F-39D2-0995-D8912E62E77D}"/>
              </a:ext>
            </a:extLst>
          </p:cNvPr>
          <p:cNvSpPr txBox="1">
            <a:spLocks/>
          </p:cNvSpPr>
          <p:nvPr/>
        </p:nvSpPr>
        <p:spPr>
          <a:xfrm>
            <a:off x="494361" y="2597453"/>
            <a:ext cx="5106339" cy="33855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 err="1"/>
              <a:t>Published</a:t>
            </a:r>
            <a:r>
              <a:rPr lang="nl-NL" sz="2000" dirty="0"/>
              <a:t> papers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articles</a:t>
            </a:r>
            <a:r>
              <a:rPr lang="nl-NL" sz="2000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3377" t="22047" r="28333" b="5438"/>
          <a:stretch/>
        </p:blipFill>
        <p:spPr>
          <a:xfrm>
            <a:off x="635000" y="3155448"/>
            <a:ext cx="2545295" cy="21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6">
            <a:extLst>
              <a:ext uri="{FF2B5EF4-FFF2-40B4-BE49-F238E27FC236}">
                <a16:creationId xmlns:a16="http://schemas.microsoft.com/office/drawing/2014/main" id="{E1F5C59D-DAEA-E36E-BB9C-32A5EF894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8089901" cy="3944938"/>
          </a:xfrm>
        </p:spPr>
        <p:txBody>
          <a:bodyPr>
            <a:normAutofit fontScale="85000" lnSpcReduction="20000"/>
          </a:bodyPr>
          <a:lstStyle/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2012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AlexNet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wins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the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ImageNet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Large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Scale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Visual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Recognition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Challenge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2014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Introduction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Generative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Adversarial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Networks (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GAN's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2015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AlphaGo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defeats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world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champion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Go, Lee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Sedol</a:t>
            </a:r>
            <a:endParaRPr lang="nl-NL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2017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Google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introduces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BERT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improving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ML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translation</a:t>
            </a:r>
            <a:r>
              <a:rPr lang="nl-NL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dirty="0">
                <a:solidFill>
                  <a:srgbClr val="374151"/>
                </a:solidFill>
                <a:latin typeface="Söhne"/>
              </a:rPr>
              <a:t>2018-2021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: </a:t>
            </a:r>
            <a:r>
              <a:rPr lang="nl-NL" dirty="0" err="1">
                <a:solidFill>
                  <a:srgbClr val="374151"/>
                </a:solidFill>
                <a:latin typeface="Söhne"/>
              </a:rPr>
              <a:t>Introduction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 of GPT-2, DALL-E, CLIP, GPT-3, …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dirty="0">
                <a:solidFill>
                  <a:srgbClr val="374151"/>
                </a:solidFill>
                <a:latin typeface="Söhne"/>
              </a:rPr>
              <a:t>2022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DALL-E2,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Midjourney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Stable Diffusion,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ChatGPT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…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en-US" b="1" dirty="0" smtClean="0">
                <a:solidFill>
                  <a:srgbClr val="374151"/>
                </a:solidFill>
                <a:latin typeface="Söhne"/>
              </a:rPr>
              <a:t>2023: 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GPT4, Llama2 (Meta), Claude 2 (Anthropic), Mistral, </a:t>
            </a:r>
            <a:r>
              <a:rPr lang="en-US" dirty="0" err="1" smtClean="0">
                <a:solidFill>
                  <a:srgbClr val="374151"/>
                </a:solidFill>
                <a:latin typeface="Söhne"/>
              </a:rPr>
              <a:t>Grok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 (X)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en-US" b="1" dirty="0" smtClean="0">
                <a:solidFill>
                  <a:srgbClr val="374151"/>
                </a:solidFill>
                <a:latin typeface="Söhne"/>
              </a:rPr>
              <a:t>2024: 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Gemini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(Google), 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Mistral Large, Claude 3 …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742950" indent="-742950">
              <a:lnSpc>
                <a:spcPct val="120000"/>
              </a:lnSpc>
              <a:buNone/>
            </a:pPr>
            <a:endParaRPr lang="nl-NL" b="1" dirty="0"/>
          </a:p>
        </p:txBody>
      </p:sp>
      <p:pic>
        <p:nvPicPr>
          <p:cNvPr id="19" name="Tijdelijke aanduiding voor afbeelding 18">
            <a:extLst>
              <a:ext uri="{FF2B5EF4-FFF2-40B4-BE49-F238E27FC236}">
                <a16:creationId xmlns:a16="http://schemas.microsoft.com/office/drawing/2014/main" id="{69DC2B7A-8B09-01C7-1537-417C15FD03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8886438" y="2276475"/>
            <a:ext cx="2988161" cy="3944938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DB660165-1881-1FFE-8FC2-E20AF989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rise</a:t>
            </a:r>
            <a:r>
              <a:rPr lang="nl-NL" dirty="0"/>
              <a:t> of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2012-2022</a:t>
            </a: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76F00FE-9F46-CBE3-5646-1B38D0A6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4" name="Tijdelijke aanduiding voor datum 1">
            <a:extLst>
              <a:ext uri="{FF2B5EF4-FFF2-40B4-BE49-F238E27FC236}">
                <a16:creationId xmlns:a16="http://schemas.microsoft.com/office/drawing/2014/main" id="{CA97FDEB-C9CD-69D0-35D6-4731FF08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6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F87658-8FD4-50F3-39FD-D6B82843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620078"/>
            <a:ext cx="10923588" cy="48304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nl-NL" sz="1600" b="1" dirty="0" err="1"/>
              <a:t>ChatGPT</a:t>
            </a:r>
            <a:r>
              <a:rPr lang="nl-NL" sz="1600" b="1" dirty="0"/>
              <a:t> is a large </a:t>
            </a:r>
            <a:r>
              <a:rPr lang="nl-NL" sz="1600" b="1" dirty="0" err="1"/>
              <a:t>language</a:t>
            </a:r>
            <a:r>
              <a:rPr lang="nl-NL" sz="1600" b="1" dirty="0"/>
              <a:t> model (LLM)</a:t>
            </a:r>
          </a:p>
          <a:p>
            <a:pPr lvl="1">
              <a:lnSpc>
                <a:spcPct val="120000"/>
              </a:lnSpc>
            </a:pPr>
            <a:r>
              <a:rPr lang="nl-NL" sz="1400" dirty="0" err="1"/>
              <a:t>Essentially</a:t>
            </a:r>
            <a:r>
              <a:rPr lang="nl-NL" sz="1400" dirty="0"/>
              <a:t> a machine </a:t>
            </a:r>
            <a:r>
              <a:rPr lang="nl-NL" sz="1400" dirty="0" err="1"/>
              <a:t>learning</a:t>
            </a:r>
            <a:r>
              <a:rPr lang="nl-NL" sz="1400" dirty="0"/>
              <a:t> model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dirty="0" err="1"/>
              <a:t>learns</a:t>
            </a:r>
            <a:r>
              <a:rPr lang="nl-NL" sz="1400" dirty="0"/>
              <a:t> </a:t>
            </a:r>
            <a:r>
              <a:rPr lang="nl-NL" sz="1400" i="1" dirty="0" err="1"/>
              <a:t>an</a:t>
            </a:r>
            <a:r>
              <a:rPr lang="nl-NL" sz="1400" i="1" dirty="0"/>
              <a:t> </a:t>
            </a:r>
            <a:r>
              <a:rPr lang="nl-NL" sz="1400" i="1" dirty="0" err="1"/>
              <a:t>algorithm</a:t>
            </a:r>
            <a:r>
              <a:rPr lang="nl-NL" sz="1400" i="1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u="sng" dirty="0" err="1"/>
              <a:t>predict</a:t>
            </a:r>
            <a:r>
              <a:rPr lang="nl-NL" sz="1400" u="sng" dirty="0"/>
              <a:t> </a:t>
            </a:r>
            <a:r>
              <a:rPr lang="nl-NL" sz="1400" u="sng" dirty="0" err="1"/>
              <a:t>the</a:t>
            </a:r>
            <a:r>
              <a:rPr lang="nl-NL" sz="1400" u="sng" dirty="0"/>
              <a:t> next word</a:t>
            </a:r>
            <a:r>
              <a:rPr lang="nl-NL" sz="1400" dirty="0"/>
              <a:t> </a:t>
            </a:r>
            <a:r>
              <a:rPr lang="nl-NL" sz="1400" dirty="0" err="1"/>
              <a:t>based</a:t>
            </a:r>
            <a:r>
              <a:rPr lang="nl-NL" sz="1400" dirty="0"/>
              <a:t> on </a:t>
            </a:r>
            <a:r>
              <a:rPr lang="nl-NL" sz="1400" dirty="0" err="1"/>
              <a:t>many</a:t>
            </a:r>
            <a:r>
              <a:rPr lang="nl-NL" sz="1400" dirty="0"/>
              <a:t> </a:t>
            </a:r>
            <a:r>
              <a:rPr lang="nl-NL" sz="1400" dirty="0" err="1"/>
              <a:t>text</a:t>
            </a:r>
            <a:r>
              <a:rPr lang="nl-NL" sz="1400" dirty="0"/>
              <a:t> </a:t>
            </a:r>
            <a:r>
              <a:rPr lang="nl-NL" sz="1400" dirty="0" err="1"/>
              <a:t>examples</a:t>
            </a:r>
            <a:endParaRPr lang="nl-NL" sz="1400" dirty="0"/>
          </a:p>
          <a:p>
            <a:pPr>
              <a:lnSpc>
                <a:spcPct val="120000"/>
              </a:lnSpc>
            </a:pPr>
            <a:r>
              <a:rPr lang="nl-NL" sz="1600" b="1" dirty="0" err="1"/>
              <a:t>Based</a:t>
            </a:r>
            <a:r>
              <a:rPr lang="nl-NL" sz="1600" b="1" dirty="0"/>
              <a:t> on GPT3.5/GPT4 (</a:t>
            </a:r>
            <a:r>
              <a:rPr lang="nl-NL" sz="1600" b="1" dirty="0" err="1"/>
              <a:t>Generative</a:t>
            </a:r>
            <a:r>
              <a:rPr lang="nl-NL" sz="1600" b="1" dirty="0"/>
              <a:t> Pre-</a:t>
            </a:r>
            <a:r>
              <a:rPr lang="nl-NL" sz="1600" b="1" dirty="0" err="1"/>
              <a:t>trained</a:t>
            </a:r>
            <a:r>
              <a:rPr lang="nl-NL" sz="1600" b="1" dirty="0"/>
              <a:t> </a:t>
            </a:r>
            <a:r>
              <a:rPr lang="nl-NL" sz="1600" b="1" dirty="0" err="1"/>
              <a:t>Transformer</a:t>
            </a:r>
            <a:r>
              <a:rPr lang="nl-NL" sz="1600" b="1" dirty="0"/>
              <a:t>)</a:t>
            </a:r>
          </a:p>
          <a:p>
            <a:pPr lvl="1">
              <a:lnSpc>
                <a:spcPct val="120000"/>
              </a:lnSpc>
            </a:pPr>
            <a:r>
              <a:rPr lang="nl-NL" sz="1400" dirty="0" err="1"/>
              <a:t>Improved</a:t>
            </a:r>
            <a:r>
              <a:rPr lang="nl-NL" sz="1400" dirty="0"/>
              <a:t> </a:t>
            </a:r>
            <a:r>
              <a:rPr lang="nl-NL" sz="1400" dirty="0" err="1"/>
              <a:t>version</a:t>
            </a:r>
            <a:r>
              <a:rPr lang="nl-NL" sz="1400" dirty="0"/>
              <a:t> of GPT-3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u="sng" dirty="0"/>
              <a:t>“</a:t>
            </a:r>
            <a:r>
              <a:rPr lang="nl-NL" sz="1400" u="sng" dirty="0" err="1"/>
              <a:t>understands</a:t>
            </a:r>
            <a:r>
              <a:rPr lang="nl-NL" sz="1400" u="sng" dirty="0"/>
              <a:t>” </a:t>
            </a:r>
            <a:r>
              <a:rPr lang="nl-NL" sz="1400" u="sng" dirty="0" err="1"/>
              <a:t>text</a:t>
            </a:r>
            <a:r>
              <a:rPr lang="nl-NL" sz="1400" u="sng" dirty="0"/>
              <a:t> </a:t>
            </a:r>
            <a:r>
              <a:rPr lang="nl-NL" sz="1400" u="sng" dirty="0" err="1"/>
              <a:t>and</a:t>
            </a:r>
            <a:r>
              <a:rPr lang="nl-NL" sz="1400" u="sng" dirty="0"/>
              <a:t> program code</a:t>
            </a:r>
          </a:p>
          <a:p>
            <a:pPr lvl="1">
              <a:lnSpc>
                <a:spcPct val="120000"/>
              </a:lnSpc>
            </a:pPr>
            <a:r>
              <a:rPr lang="nl-NL" sz="1400" dirty="0"/>
              <a:t>Different </a:t>
            </a:r>
            <a:r>
              <a:rPr lang="nl-NL" sz="1400" dirty="0" err="1"/>
              <a:t>models</a:t>
            </a:r>
            <a:r>
              <a:rPr lang="nl-NL" sz="1400" dirty="0"/>
              <a:t> for performance, chat, </a:t>
            </a:r>
            <a:r>
              <a:rPr lang="nl-NL" sz="1400" dirty="0" err="1"/>
              <a:t>text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code </a:t>
            </a:r>
            <a:r>
              <a:rPr lang="nl-NL" sz="1400" dirty="0" err="1"/>
              <a:t>completion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/>
              <a:t>GPT3.5 was </a:t>
            </a:r>
            <a:r>
              <a:rPr lang="nl-NL" sz="1400" dirty="0" err="1"/>
              <a:t>trained</a:t>
            </a:r>
            <a:r>
              <a:rPr lang="nl-NL" sz="1400" dirty="0"/>
              <a:t> on 570 GB data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internet (</a:t>
            </a:r>
            <a:r>
              <a:rPr lang="nl-NL" sz="1400" dirty="0" err="1"/>
              <a:t>articles</a:t>
            </a:r>
            <a:r>
              <a:rPr lang="nl-NL" sz="1400" dirty="0"/>
              <a:t>, </a:t>
            </a:r>
            <a:r>
              <a:rPr lang="nl-NL" sz="1400" dirty="0" err="1"/>
              <a:t>posts</a:t>
            </a:r>
            <a:r>
              <a:rPr lang="nl-NL" sz="1400" dirty="0"/>
              <a:t>, web pages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books</a:t>
            </a:r>
            <a:r>
              <a:rPr lang="nl-NL" sz="1400" dirty="0"/>
              <a:t>)</a:t>
            </a:r>
          </a:p>
          <a:p>
            <a:pPr>
              <a:lnSpc>
                <a:spcPct val="120000"/>
              </a:lnSpc>
            </a:pPr>
            <a:r>
              <a:rPr lang="nl-NL" sz="1600" b="1" dirty="0" err="1"/>
              <a:t>Available</a:t>
            </a:r>
            <a:r>
              <a:rPr lang="nl-NL" sz="1600" b="1" dirty="0"/>
              <a:t> as</a:t>
            </a:r>
          </a:p>
          <a:p>
            <a:pPr lvl="1">
              <a:lnSpc>
                <a:spcPct val="120000"/>
              </a:lnSpc>
            </a:pPr>
            <a:r>
              <a:rPr lang="nl-NL" sz="1400" dirty="0"/>
              <a:t>Free </a:t>
            </a:r>
            <a:r>
              <a:rPr lang="nl-NL" sz="1400" dirty="0" err="1"/>
              <a:t>version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 err="1"/>
              <a:t>ChatGPT</a:t>
            </a:r>
            <a:r>
              <a:rPr lang="nl-NL" sz="1400" dirty="0"/>
              <a:t>-plus €23 per </a:t>
            </a:r>
            <a:r>
              <a:rPr lang="nl-NL" sz="1400" dirty="0" err="1"/>
              <a:t>month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 err="1"/>
              <a:t>OpenAI</a:t>
            </a:r>
            <a:r>
              <a:rPr lang="nl-NL" sz="1400" dirty="0"/>
              <a:t> </a:t>
            </a:r>
            <a:r>
              <a:rPr lang="nl-NL" sz="1400" dirty="0" err="1"/>
              <a:t>playground</a:t>
            </a:r>
            <a:r>
              <a:rPr lang="nl-NL" sz="1400" dirty="0"/>
              <a:t> (API access):</a:t>
            </a:r>
          </a:p>
          <a:p>
            <a:pPr lvl="2">
              <a:lnSpc>
                <a:spcPct val="120000"/>
              </a:lnSpc>
            </a:pPr>
            <a:r>
              <a:rPr lang="nl-NL" sz="1200" dirty="0"/>
              <a:t>GPT3.5-turbo API </a:t>
            </a:r>
            <a:r>
              <a:rPr lang="sv-SE" sz="1200" dirty="0"/>
              <a:t> 0,002 dollar per 1.000 tokens, ~700 words</a:t>
            </a:r>
          </a:p>
          <a:p>
            <a:pPr lvl="2">
              <a:lnSpc>
                <a:spcPct val="120000"/>
              </a:lnSpc>
            </a:pPr>
            <a:r>
              <a:rPr lang="nl-NL" sz="1200" dirty="0"/>
              <a:t>GPT4 API </a:t>
            </a:r>
            <a:r>
              <a:rPr lang="sv-SE" sz="1200" dirty="0"/>
              <a:t> 0,03 dollar per 1.000 tokens, ~700 words</a:t>
            </a:r>
            <a:endParaRPr lang="nl-NL" sz="1200" dirty="0"/>
          </a:p>
          <a:p>
            <a:pPr lvl="1">
              <a:lnSpc>
                <a:spcPct val="120000"/>
              </a:lnSpc>
            </a:pPr>
            <a:endParaRPr lang="nl-NL" sz="14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A4E0FA8-6317-402D-7911-05A373DB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567565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ChatGPT</a:t>
            </a:r>
            <a:r>
              <a:rPr lang="nl-NL" dirty="0"/>
              <a:t>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8B4934-F0A3-6F32-605C-925F9A3E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C5147DD-432F-2242-F5C4-5BFA5174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910BA759-178F-C258-78AB-96CB901B7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136913"/>
            <a:ext cx="5507383" cy="408450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dirty="0"/>
              <a:t>Chat. Like a </a:t>
            </a:r>
            <a:r>
              <a:rPr lang="nl-NL" dirty="0" err="1"/>
              <a:t>chatbot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…</a:t>
            </a:r>
          </a:p>
          <a:p>
            <a:pPr>
              <a:lnSpc>
                <a:spcPct val="120000"/>
              </a:lnSpc>
            </a:pPr>
            <a:r>
              <a:rPr lang="nl-NL" sz="1900" dirty="0"/>
              <a:t>Assists </a:t>
            </a:r>
            <a:r>
              <a:rPr lang="nl-NL" sz="1900" dirty="0" err="1"/>
              <a:t>with</a:t>
            </a:r>
            <a:r>
              <a:rPr lang="nl-NL" sz="1900" dirty="0"/>
              <a:t> </a:t>
            </a:r>
            <a:r>
              <a:rPr lang="nl-NL" sz="1900" dirty="0" err="1"/>
              <a:t>writing</a:t>
            </a:r>
            <a:r>
              <a:rPr lang="nl-NL" sz="1900" dirty="0"/>
              <a:t> </a:t>
            </a:r>
            <a:r>
              <a:rPr lang="nl-NL" sz="1900" dirty="0" err="1"/>
              <a:t>and</a:t>
            </a:r>
            <a:r>
              <a:rPr lang="nl-NL" sz="1900" dirty="0"/>
              <a:t> brainstorming</a:t>
            </a:r>
          </a:p>
          <a:p>
            <a:pPr>
              <a:lnSpc>
                <a:spcPct val="120000"/>
              </a:lnSpc>
            </a:pPr>
            <a:r>
              <a:rPr lang="nl-NL" sz="1900" dirty="0" err="1"/>
              <a:t>Tells</a:t>
            </a:r>
            <a:r>
              <a:rPr lang="nl-NL" sz="1900" dirty="0"/>
              <a:t> </a:t>
            </a:r>
            <a:r>
              <a:rPr lang="nl-NL" sz="1900" dirty="0" err="1"/>
              <a:t>riddles</a:t>
            </a:r>
            <a:r>
              <a:rPr lang="nl-NL" sz="1900" dirty="0"/>
              <a:t>, jokes, </a:t>
            </a:r>
            <a:r>
              <a:rPr lang="nl-NL" sz="1900" dirty="0" err="1"/>
              <a:t>stories</a:t>
            </a:r>
            <a:endParaRPr lang="nl-NL" sz="1900" dirty="0"/>
          </a:p>
          <a:p>
            <a:pPr>
              <a:lnSpc>
                <a:spcPct val="120000"/>
              </a:lnSpc>
            </a:pPr>
            <a:r>
              <a:rPr lang="nl-NL" sz="1900" dirty="0" err="1"/>
              <a:t>Plays</a:t>
            </a:r>
            <a:r>
              <a:rPr lang="nl-NL" sz="1900" dirty="0"/>
              <a:t> games</a:t>
            </a:r>
          </a:p>
          <a:p>
            <a:pPr>
              <a:lnSpc>
                <a:spcPct val="120000"/>
              </a:lnSpc>
            </a:pPr>
            <a:r>
              <a:rPr lang="nl-NL" sz="1900" dirty="0" err="1"/>
              <a:t>Gives</a:t>
            </a:r>
            <a:r>
              <a:rPr lang="nl-NL" sz="1900" dirty="0"/>
              <a:t> </a:t>
            </a:r>
            <a:r>
              <a:rPr lang="nl-NL" sz="1900" dirty="0" err="1"/>
              <a:t>compliments</a:t>
            </a:r>
            <a:r>
              <a:rPr lang="nl-NL" sz="1900" dirty="0"/>
              <a:t> </a:t>
            </a:r>
            <a:r>
              <a:rPr lang="nl-NL" sz="1900" dirty="0" err="1"/>
              <a:t>and</a:t>
            </a:r>
            <a:r>
              <a:rPr lang="nl-NL" sz="1900" dirty="0"/>
              <a:t> </a:t>
            </a:r>
            <a:r>
              <a:rPr lang="nl-NL" sz="1900" dirty="0" err="1"/>
              <a:t>advise</a:t>
            </a:r>
            <a:endParaRPr lang="nl-NL" sz="1900" dirty="0"/>
          </a:p>
          <a:p>
            <a:pPr>
              <a:lnSpc>
                <a:spcPct val="120000"/>
              </a:lnSpc>
            </a:pPr>
            <a:r>
              <a:rPr lang="nl-NL" sz="1900" dirty="0" err="1"/>
              <a:t>Helps</a:t>
            </a:r>
            <a:r>
              <a:rPr lang="nl-NL" sz="1900" dirty="0"/>
              <a:t> </a:t>
            </a:r>
            <a:r>
              <a:rPr lang="nl-NL" sz="1900" dirty="0" err="1"/>
              <a:t>with</a:t>
            </a:r>
            <a:r>
              <a:rPr lang="nl-NL" sz="1900" dirty="0"/>
              <a:t> </a:t>
            </a:r>
            <a:r>
              <a:rPr lang="nl-NL" sz="1900" dirty="0" err="1"/>
              <a:t>filling</a:t>
            </a:r>
            <a:r>
              <a:rPr lang="nl-NL" sz="1900" dirty="0"/>
              <a:t> in </a:t>
            </a:r>
            <a:r>
              <a:rPr lang="nl-NL" sz="1900" dirty="0" err="1"/>
              <a:t>forms</a:t>
            </a:r>
            <a:endParaRPr lang="nl-NL" sz="19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53199" y="2120402"/>
            <a:ext cx="5004000" cy="410101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3100" dirty="0"/>
              <a:t>But </a:t>
            </a:r>
            <a:r>
              <a:rPr lang="nl-NL" sz="3100" dirty="0" err="1"/>
              <a:t>it</a:t>
            </a:r>
            <a:r>
              <a:rPr lang="nl-NL" sz="3100" dirty="0"/>
              <a:t> </a:t>
            </a:r>
            <a:r>
              <a:rPr lang="nl-NL" sz="3100" dirty="0" err="1"/>
              <a:t>that</a:t>
            </a:r>
            <a:r>
              <a:rPr lang="nl-NL" sz="3100" dirty="0"/>
              <a:t> </a:t>
            </a:r>
            <a:r>
              <a:rPr lang="nl-NL" sz="3100" dirty="0" err="1"/>
              <a:t>can</a:t>
            </a:r>
            <a:r>
              <a:rPr lang="nl-NL" sz="3100" dirty="0"/>
              <a:t> </a:t>
            </a:r>
            <a:r>
              <a:rPr lang="nl-NL" sz="3100" dirty="0" err="1"/>
              <a:t>also</a:t>
            </a:r>
            <a:r>
              <a:rPr lang="nl-NL" sz="3100" dirty="0"/>
              <a:t>:</a:t>
            </a:r>
          </a:p>
          <a:p>
            <a:pPr>
              <a:lnSpc>
                <a:spcPct val="120000"/>
              </a:lnSpc>
            </a:pPr>
            <a:r>
              <a:rPr lang="en-GB" sz="2100" dirty="0"/>
              <a:t>Summarise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Translate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Analyse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structure</a:t>
            </a:r>
            <a:r>
              <a:rPr lang="nl-NL" sz="2100" dirty="0"/>
              <a:t> (</a:t>
            </a:r>
            <a:r>
              <a:rPr lang="nl-NL" sz="2100" dirty="0" err="1"/>
              <a:t>unstructured</a:t>
            </a:r>
            <a:r>
              <a:rPr lang="nl-NL" sz="2100" dirty="0"/>
              <a:t>) information</a:t>
            </a:r>
          </a:p>
          <a:p>
            <a:pPr>
              <a:lnSpc>
                <a:spcPct val="120000"/>
              </a:lnSpc>
            </a:pPr>
            <a:r>
              <a:rPr lang="nl-NL" sz="2100" dirty="0" err="1"/>
              <a:t>Answer</a:t>
            </a:r>
            <a:r>
              <a:rPr lang="nl-NL" sz="2100" dirty="0"/>
              <a:t> </a:t>
            </a:r>
            <a:r>
              <a:rPr lang="nl-NL" sz="2100" dirty="0" err="1"/>
              <a:t>questions</a:t>
            </a:r>
            <a:r>
              <a:rPr lang="nl-NL" sz="2100" dirty="0"/>
              <a:t/>
            </a:r>
            <a:br>
              <a:rPr lang="nl-NL" sz="2100" dirty="0"/>
            </a:br>
            <a:r>
              <a:rPr lang="nl-NL" sz="2100" dirty="0"/>
              <a:t>(but </a:t>
            </a:r>
            <a:r>
              <a:rPr lang="nl-NL" sz="2100" dirty="0" err="1"/>
              <a:t>the</a:t>
            </a:r>
            <a:r>
              <a:rPr lang="nl-NL" sz="2100" dirty="0"/>
              <a:t> </a:t>
            </a:r>
            <a:r>
              <a:rPr lang="nl-NL" sz="2100" dirty="0" err="1"/>
              <a:t>answer</a:t>
            </a:r>
            <a:r>
              <a:rPr lang="nl-NL" sz="2100" dirty="0"/>
              <a:t> </a:t>
            </a:r>
            <a:r>
              <a:rPr lang="nl-NL" sz="2100" dirty="0" err="1"/>
              <a:t>may</a:t>
            </a:r>
            <a:r>
              <a:rPr lang="nl-NL" sz="2100" dirty="0"/>
              <a:t> </a:t>
            </a:r>
            <a:r>
              <a:rPr lang="nl-NL" sz="2100" dirty="0" err="1"/>
              <a:t>not</a:t>
            </a:r>
            <a:r>
              <a:rPr lang="nl-NL" sz="2100" dirty="0"/>
              <a:t> </a:t>
            </a:r>
            <a:r>
              <a:rPr lang="nl-NL" sz="2100" dirty="0" err="1"/>
              <a:t>be</a:t>
            </a:r>
            <a:r>
              <a:rPr lang="nl-NL" sz="2100" dirty="0"/>
              <a:t> right)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Assist </a:t>
            </a:r>
            <a:r>
              <a:rPr lang="nl-NL" sz="2100" dirty="0" err="1"/>
              <a:t>with</a:t>
            </a:r>
            <a:r>
              <a:rPr lang="nl-NL" sz="2100" dirty="0"/>
              <a:t> software </a:t>
            </a:r>
            <a:r>
              <a:rPr lang="nl-NL" sz="2100" dirty="0" err="1"/>
              <a:t>writing</a:t>
            </a:r>
            <a:r>
              <a:rPr lang="nl-NL" sz="2100" dirty="0"/>
              <a:t>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debugging</a:t>
            </a:r>
            <a:endParaRPr lang="nl-NL" sz="2100" dirty="0"/>
          </a:p>
          <a:p>
            <a:pPr>
              <a:lnSpc>
                <a:spcPct val="120000"/>
              </a:lnSpc>
            </a:pPr>
            <a:r>
              <a:rPr lang="nl-NL" sz="2100" dirty="0" err="1"/>
              <a:t>Generate</a:t>
            </a:r>
            <a:r>
              <a:rPr lang="nl-NL" sz="2100" dirty="0"/>
              <a:t> (</a:t>
            </a:r>
            <a:r>
              <a:rPr lang="nl-NL" sz="2100" dirty="0" err="1"/>
              <a:t>anonymous</a:t>
            </a:r>
            <a:r>
              <a:rPr lang="nl-NL" sz="2100" dirty="0"/>
              <a:t>) testdata</a:t>
            </a:r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CD30502-F5DB-392B-DB14-5829BF5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do?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F61ECB-229B-7908-A877-E712F251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655FD25-97B4-E44B-FE17-DE469B98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1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0E65BA-FAF4-EFA5-38C4-AE76A2792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It </a:t>
            </a:r>
            <a:r>
              <a:rPr lang="nl-NL" dirty="0" err="1"/>
              <a:t>hallucinates</a:t>
            </a:r>
            <a:r>
              <a:rPr lang="nl-NL" dirty="0"/>
              <a:t> </a:t>
            </a:r>
            <a:r>
              <a:rPr lang="nl-NL" dirty="0" err="1"/>
              <a:t>facts</a:t>
            </a:r>
            <a:r>
              <a:rPr lang="nl-NL" dirty="0"/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It </a:t>
            </a:r>
            <a:r>
              <a:rPr lang="nl-NL" dirty="0" err="1"/>
              <a:t>gives</a:t>
            </a:r>
            <a:r>
              <a:rPr lang="nl-NL" dirty="0"/>
              <a:t> wrong </a:t>
            </a:r>
            <a:r>
              <a:rPr lang="nl-NL" dirty="0" err="1"/>
              <a:t>answers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Replies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biased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act </a:t>
            </a:r>
            <a:r>
              <a:rPr lang="nl-NL" dirty="0" err="1"/>
              <a:t>spontaneously</a:t>
            </a:r>
            <a:r>
              <a:rPr lang="nl-NL" dirty="0"/>
              <a:t> </a:t>
            </a:r>
            <a:r>
              <a:rPr lang="nl-NL" sz="2000" dirty="0"/>
              <a:t>(</a:t>
            </a:r>
            <a:r>
              <a:rPr lang="nl-NL" sz="2000" dirty="0" err="1"/>
              <a:t>needs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prompted</a:t>
            </a:r>
            <a:r>
              <a:rPr lang="nl-NL" sz="2000" dirty="0"/>
              <a:t>)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making </a:t>
            </a:r>
            <a:r>
              <a:rPr lang="nl-NL" dirty="0" err="1"/>
              <a:t>calculations</a:t>
            </a:r>
            <a:r>
              <a:rPr lang="nl-NL" dirty="0"/>
              <a:t> </a:t>
            </a:r>
            <a:r>
              <a:rPr lang="nl-NL" sz="2000" dirty="0"/>
              <a:t>(e.g. 4213x8242)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generating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output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accidentally</a:t>
            </a:r>
            <a:r>
              <a:rPr lang="nl-NL" dirty="0"/>
              <a:t> </a:t>
            </a:r>
            <a:r>
              <a:rPr lang="nl-NL" dirty="0" err="1"/>
              <a:t>reveal</a:t>
            </a:r>
            <a:r>
              <a:rPr lang="nl-NL" dirty="0"/>
              <a:t> </a:t>
            </a:r>
            <a:r>
              <a:rPr lang="nl-NL" dirty="0" err="1"/>
              <a:t>sensitive</a:t>
            </a:r>
            <a:r>
              <a:rPr lang="nl-NL" dirty="0"/>
              <a:t> training data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NL" dirty="0"/>
              <a:t>…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ADA527-9355-D0CA-5024-6F45F36E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do?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926237-A628-0F63-A731-7F7E7A2D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DA740AB-79BB-FC56-013C-7B1C364B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8348BD1-A7D2-46FC-E3A9-2BC5665C7897}"/>
              </a:ext>
            </a:extLst>
          </p:cNvPr>
          <p:cNvSpPr/>
          <p:nvPr/>
        </p:nvSpPr>
        <p:spPr>
          <a:xfrm rot="443083">
            <a:off x="8477035" y="1477462"/>
            <a:ext cx="2771637" cy="2031051"/>
          </a:xfrm>
          <a:prstGeom prst="rect">
            <a:avLst/>
          </a:prstGeom>
          <a:solidFill>
            <a:srgbClr val="FDF6B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nl-NL" dirty="0">
                <a:solidFill>
                  <a:schemeClr val="tx1"/>
                </a:solidFill>
              </a:rPr>
              <a:t>REMINDER</a:t>
            </a:r>
          </a:p>
          <a:p>
            <a:pPr algn="ctr">
              <a:lnSpc>
                <a:spcPct val="150000"/>
              </a:lnSpc>
            </a:pPr>
            <a:r>
              <a:rPr lang="nl-NL" sz="2400" b="1" dirty="0" err="1">
                <a:solidFill>
                  <a:schemeClr val="tx1"/>
                </a:solidFill>
              </a:rPr>
              <a:t>use</a:t>
            </a:r>
            <a:r>
              <a:rPr lang="nl-NL" sz="2400" b="1" dirty="0">
                <a:solidFill>
                  <a:schemeClr val="tx1"/>
                </a:solidFill>
              </a:rPr>
              <a:t> </a:t>
            </a:r>
            <a:r>
              <a:rPr lang="nl-NL" sz="2400" b="1" dirty="0" err="1">
                <a:solidFill>
                  <a:schemeClr val="tx1"/>
                </a:solidFill>
              </a:rPr>
              <a:t>LLMs</a:t>
            </a:r>
            <a:r>
              <a:rPr lang="nl-NL" sz="2400" b="1" dirty="0">
                <a:solidFill>
                  <a:schemeClr val="tx1"/>
                </a:solidFill>
              </a:rPr>
              <a:t> as </a:t>
            </a:r>
          </a:p>
          <a:p>
            <a:pPr algn="ctr">
              <a:lnSpc>
                <a:spcPct val="150000"/>
              </a:lnSpc>
            </a:pPr>
            <a:r>
              <a:rPr lang="nl-NL" sz="2400" b="1" dirty="0">
                <a:solidFill>
                  <a:schemeClr val="tx1"/>
                </a:solidFill>
              </a:rPr>
              <a:t>co-pilot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1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A7FC9BA-00A7-6636-A9DF-7B3C690E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Thoughts</a:t>
            </a:r>
            <a:r>
              <a:rPr lang="nl-NL" dirty="0"/>
              <a:t> on </a:t>
            </a:r>
            <a:r>
              <a:rPr lang="nl-NL" dirty="0" err="1"/>
              <a:t>using</a:t>
            </a:r>
            <a:r>
              <a:rPr lang="nl-NL" dirty="0"/>
              <a:t> AI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forensic</a:t>
            </a:r>
            <a:r>
              <a:rPr lang="nl-NL" dirty="0"/>
              <a:t> </a:t>
            </a:r>
            <a:r>
              <a:rPr lang="nl-NL" dirty="0" err="1"/>
              <a:t>purposes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22DD7B2-8531-0759-C716-A8C741D6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LLMs for Digital Forensics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EBDAD04-8DA4-1F25-89B9-4AB0CEB1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smtClean="0"/>
              <a:t>DFRWS EU Workshop, Zaragoza, 19-3-2024</a:t>
            </a:r>
            <a:endParaRPr 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GB" sz="1600" dirty="0" err="1"/>
              <a:t>Hansken</a:t>
            </a:r>
            <a:r>
              <a:rPr lang="en-GB" sz="1600" dirty="0"/>
              <a:t> is:</a:t>
            </a:r>
          </a:p>
          <a:p>
            <a:pPr lvl="1"/>
            <a:r>
              <a:rPr lang="en-GB" sz="1400" dirty="0"/>
              <a:t>used for investigations, bit</a:t>
            </a:r>
          </a:p>
          <a:p>
            <a:pPr lvl="1"/>
            <a:r>
              <a:rPr lang="en-GB" sz="1400" dirty="0"/>
              <a:t>designed for evidentiary use</a:t>
            </a:r>
          </a:p>
          <a:p>
            <a:r>
              <a:rPr lang="en-GB" sz="1600" dirty="0"/>
              <a:t>Evidentiary use is more strict:</a:t>
            </a:r>
          </a:p>
          <a:p>
            <a:pPr lvl="1"/>
            <a:r>
              <a:rPr lang="en-GB" sz="1400" dirty="0"/>
              <a:t>Accurate</a:t>
            </a:r>
          </a:p>
          <a:p>
            <a:pPr lvl="1"/>
            <a:r>
              <a:rPr lang="en-GB" sz="1400" dirty="0"/>
              <a:t>Repeatable</a:t>
            </a:r>
          </a:p>
          <a:p>
            <a:pPr lvl="1"/>
            <a:r>
              <a:rPr lang="en-GB" sz="1400" dirty="0"/>
              <a:t>Reproducible</a:t>
            </a:r>
          </a:p>
          <a:p>
            <a:r>
              <a:rPr lang="en-GB" sz="1600" dirty="0"/>
              <a:t>So algorithms must be:</a:t>
            </a:r>
          </a:p>
          <a:p>
            <a:pPr lvl="1"/>
            <a:r>
              <a:rPr lang="en-GB" sz="1400" dirty="0"/>
              <a:t>Explainable</a:t>
            </a:r>
          </a:p>
          <a:p>
            <a:pPr lvl="1"/>
            <a:r>
              <a:rPr lang="en-GB" sz="1400" dirty="0"/>
              <a:t>Validated</a:t>
            </a:r>
          </a:p>
          <a:p>
            <a:pPr lvl="1"/>
            <a:r>
              <a:rPr lang="en-GB" sz="1400" dirty="0"/>
              <a:t>Deterministic</a:t>
            </a:r>
          </a:p>
          <a:p>
            <a:pPr lvl="1"/>
            <a:r>
              <a:rPr lang="en-GB" sz="1400" dirty="0"/>
              <a:t>Not depend on external data</a:t>
            </a:r>
          </a:p>
          <a:p>
            <a:r>
              <a:rPr lang="en-GB" sz="1600" dirty="0"/>
              <a:t>Artificial Intelligence:</a:t>
            </a:r>
          </a:p>
          <a:p>
            <a:pPr lvl="1"/>
            <a:r>
              <a:rPr lang="en-GB" sz="1400" dirty="0"/>
              <a:t>Use external data: Training sets</a:t>
            </a:r>
          </a:p>
          <a:p>
            <a:pPr lvl="1"/>
            <a:r>
              <a:rPr lang="en-GB" sz="1400" dirty="0"/>
              <a:t>Use external data: Cause bios</a:t>
            </a:r>
          </a:p>
          <a:p>
            <a:pPr lvl="1"/>
            <a:r>
              <a:rPr lang="en-GB" sz="1400" dirty="0"/>
              <a:t>Lacks </a:t>
            </a:r>
            <a:r>
              <a:rPr lang="en-GB" sz="1400" dirty="0" err="1"/>
              <a:t>explainability</a:t>
            </a:r>
            <a:endParaRPr lang="en-GB" sz="1400" dirty="0"/>
          </a:p>
          <a:p>
            <a:r>
              <a:rPr lang="en-GB" sz="1600" dirty="0"/>
              <a:t>Use AI for investigative </a:t>
            </a:r>
            <a:r>
              <a:rPr lang="en-GB" sz="1600" dirty="0" err="1"/>
              <a:t>purposes,with</a:t>
            </a:r>
            <a:r>
              <a:rPr lang="en-GB" sz="1600" dirty="0"/>
              <a:t> </a:t>
            </a:r>
          </a:p>
          <a:p>
            <a:pPr lvl="1"/>
            <a:r>
              <a:rPr lang="en-GB" sz="1400" dirty="0"/>
              <a:t>Disclaimer</a:t>
            </a:r>
          </a:p>
          <a:p>
            <a:pPr lvl="1"/>
            <a:r>
              <a:rPr lang="en-GB" sz="1400" dirty="0"/>
              <a:t>Education</a:t>
            </a:r>
          </a:p>
          <a:p>
            <a:r>
              <a:rPr lang="en-GB" sz="1600" dirty="0"/>
              <a:t>By the way:</a:t>
            </a:r>
          </a:p>
          <a:p>
            <a:pPr lvl="1"/>
            <a:r>
              <a:rPr lang="en-GB" sz="1400" dirty="0"/>
              <a:t>Not all currently used algorithms are good</a:t>
            </a:r>
          </a:p>
          <a:p>
            <a:pPr lvl="1"/>
            <a:r>
              <a:rPr lang="en-GB" sz="1400" dirty="0"/>
              <a:t>Data under investigation can results from AI itself</a:t>
            </a:r>
          </a:p>
        </p:txBody>
      </p:sp>
      <p:sp>
        <p:nvSpPr>
          <p:cNvPr id="4" name="Rectangle 3"/>
          <p:cNvSpPr/>
          <p:nvPr/>
        </p:nvSpPr>
        <p:spPr>
          <a:xfrm>
            <a:off x="6381576" y="6279505"/>
            <a:ext cx="5175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https://blog.ampedsoftware.com/2021/10/05/can-ai-be-used-for-forensics-and-investigations</a:t>
            </a:r>
            <a:r>
              <a:rPr lang="en-GB" sz="1200" dirty="0"/>
              <a:t> </a:t>
            </a:r>
          </a:p>
        </p:txBody>
      </p:sp>
      <p:pic>
        <p:nvPicPr>
          <p:cNvPr id="1026" name="Picture 2" descr="https://blog.ampedsoftware.com/wp-content/uploads/2021/10/week-3-enhanced-reflections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14" y="5631612"/>
            <a:ext cx="2094262" cy="10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7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ijkshuisstijl Lichtblauw">
  <a:themeElements>
    <a:clrScheme name="Rijks Licht Blauw">
      <a:dk1>
        <a:srgbClr val="000000"/>
      </a:dk1>
      <a:lt1>
        <a:srgbClr val="FFFFFF"/>
      </a:lt1>
      <a:dk2>
        <a:srgbClr val="8EC9E7"/>
      </a:dk2>
      <a:lt2>
        <a:srgbClr val="EDF7FB"/>
      </a:lt2>
      <a:accent1>
        <a:srgbClr val="017BC6"/>
      </a:accent1>
      <a:accent2>
        <a:srgbClr val="FFB612"/>
      </a:accent2>
      <a:accent3>
        <a:srgbClr val="42145F"/>
      </a:accent3>
      <a:accent4>
        <a:srgbClr val="00689A"/>
      </a:accent4>
      <a:accent5>
        <a:srgbClr val="663227"/>
      </a:accent5>
      <a:accent6>
        <a:srgbClr val="38870D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aars">
      <a:srgbClr val="42145F"/>
    </a:custClr>
    <a:custClr name="Donkerblauw">
      <a:srgbClr val="01689B"/>
    </a:custClr>
    <a:custClr name="Hemelblauw">
      <a:srgbClr val="007BC7"/>
    </a:custClr>
    <a:custClr name="Violet">
      <a:srgbClr val="A90061"/>
    </a:custClr>
    <a:custClr name="Robijnrood">
      <a:srgbClr val="CA005D"/>
    </a:custClr>
    <a:custClr name="Rood">
      <a:srgbClr val="D52B1E"/>
    </a:custClr>
    <a:custClr name="Donkergroen">
      <a:srgbClr val="275937"/>
    </a:custClr>
    <a:custClr name="Groen">
      <a:srgbClr val="39870C"/>
    </a:custClr>
    <a:custClr name="Mosgroen">
      <a:srgbClr val="777C00"/>
    </a:custClr>
    <a:custClr name="Donkerbruin">
      <a:srgbClr val="673327"/>
    </a:custClr>
    <a:custClr name="Licht Paars">
      <a:srgbClr val="C6B8CF"/>
    </a:custClr>
    <a:custClr name="Licht Donkerblauw">
      <a:srgbClr val="CCE0F1"/>
    </a:custClr>
    <a:custClr name="Licht Hemelblauw">
      <a:srgbClr val="DDEFF8"/>
    </a:custClr>
    <a:custClr name="Licht Violet">
      <a:srgbClr val="E5B2CF"/>
    </a:custClr>
    <a:custClr name="Licht Robijnrood">
      <a:srgbClr val="EFB2CE"/>
    </a:custClr>
    <a:custClr name="Licht Rood">
      <a:srgbClr val="F2BFBB"/>
    </a:custClr>
    <a:custClr name="Licht Donkergroen">
      <a:srgbClr val="BECDC3"/>
    </a:custClr>
    <a:custClr name="Licht Groen">
      <a:srgbClr val="C3DBB6"/>
    </a:custClr>
    <a:custClr name="Licht Mosgroen">
      <a:srgbClr val="D6D7B2"/>
    </a:custClr>
    <a:custClr name="Licht Donkerbruin">
      <a:srgbClr val="D1C1BE"/>
    </a:custClr>
    <a:custClr name="Bruin">
      <a:srgbClr val="94710A"/>
    </a:custClr>
    <a:custClr name="Geel">
      <a:srgbClr val="F9E11E"/>
    </a:custClr>
    <a:custClr name="Donkergeel">
      <a:srgbClr val="FFB612"/>
    </a:custClr>
    <a:custClr name="Oranje">
      <a:srgbClr val="E17000"/>
    </a:custClr>
    <a:custClr name="Roze">
      <a:srgbClr val="F092CD"/>
    </a:custClr>
    <a:custClr name="Lichtblauw">
      <a:srgbClr val="8FCAE7"/>
    </a:custClr>
    <a:custClr name="Mintgroen">
      <a:srgbClr val="76D2B6"/>
    </a:custClr>
    <a:custClr name="Grijs 7">
      <a:srgbClr val="535353"/>
    </a:custClr>
    <a:custClr name="Grijs 6">
      <a:srgbClr val="696969"/>
    </a:custClr>
    <a:custClr name="Grijs 5">
      <a:srgbClr val="999999"/>
    </a:custClr>
    <a:custClr name="Licht Bruin">
      <a:srgbClr val="DFD4B5"/>
    </a:custClr>
    <a:custClr name="Licht Geel">
      <a:srgbClr val="FDF6BB"/>
    </a:custClr>
    <a:custClr name="Licht Donkergeel">
      <a:srgbClr val="FFE9B7"/>
    </a:custClr>
    <a:custClr name="Licht Oranje">
      <a:srgbClr val="F6D4B2"/>
    </a:custClr>
    <a:custClr name="Licht Roze">
      <a:srgbClr val="FADEF0"/>
    </a:custClr>
    <a:custClr name="Licht Lichtblauw">
      <a:srgbClr val="DDEFF8"/>
    </a:custClr>
    <a:custClr name="Licht Mintgroen">
      <a:srgbClr val="D6F1E9"/>
    </a:custClr>
    <a:custClr name="Grijs 4">
      <a:srgbClr val="B4B4B4"/>
    </a:custClr>
    <a:custClr name="Grijs 3">
      <a:srgbClr val="CCCCCC"/>
    </a:custClr>
    <a:custClr name="Grijs 2">
      <a:srgbClr val="E6E6E6"/>
    </a:custClr>
  </a:custClrLst>
  <a:extLst>
    <a:ext uri="{05A4C25C-085E-4340-85A3-A5531E510DB2}">
      <thm15:themeFamily xmlns:thm15="http://schemas.microsoft.com/office/thememl/2012/main" name="Presentatie2" id="{2E2FF330-7C63-43AE-B930-9855E19F13E4}" vid="{B10C8BA7-EB45-4142-853D-D13AF760C3C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9581</TotalTime>
  <Words>3054</Words>
  <Application>Microsoft Office PowerPoint</Application>
  <PresentationFormat>Widescreen</PresentationFormat>
  <Paragraphs>517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-apple-system</vt:lpstr>
      <vt:lpstr>Arial</vt:lpstr>
      <vt:lpstr>Calibri</vt:lpstr>
      <vt:lpstr>Cambria Math</vt:lpstr>
      <vt:lpstr>Open Sans</vt:lpstr>
      <vt:lpstr>Söhne</vt:lpstr>
      <vt:lpstr>source-serif-pro</vt:lpstr>
      <vt:lpstr>Verdana</vt:lpstr>
      <vt:lpstr>Wingdings</vt:lpstr>
      <vt:lpstr>Rijkshuisstijl Lichtblauw</vt:lpstr>
      <vt:lpstr>Large Language Models for Digital Forensics</vt:lpstr>
      <vt:lpstr>Agenda</vt:lpstr>
      <vt:lpstr>Introduction Large Language Models</vt:lpstr>
      <vt:lpstr>Microsoft Copilot</vt:lpstr>
      <vt:lpstr>The rise of deep learning 2012-2022</vt:lpstr>
      <vt:lpstr>What is ChatGPT?</vt:lpstr>
      <vt:lpstr>What can ChatGPT do?</vt:lpstr>
      <vt:lpstr>What can ChatGPT not do?</vt:lpstr>
      <vt:lpstr>Thoughts on using AI for forensic purposes</vt:lpstr>
      <vt:lpstr>Hallucinations, data privacy and explainability</vt:lpstr>
      <vt:lpstr>Topics for future work</vt:lpstr>
      <vt:lpstr>How smart are LLMs?</vt:lpstr>
      <vt:lpstr>MMLU 2019-2023</vt:lpstr>
      <vt:lpstr>How open are LLMs?</vt:lpstr>
      <vt:lpstr>Agenda</vt:lpstr>
      <vt:lpstr>Part I</vt:lpstr>
      <vt:lpstr>Github &amp; Google CoLab</vt:lpstr>
      <vt:lpstr>Reductive operations</vt:lpstr>
      <vt:lpstr>Transformative Operations</vt:lpstr>
      <vt:lpstr>Generative (Expansion) Operations</vt:lpstr>
      <vt:lpstr>Maximum prompt size</vt:lpstr>
      <vt:lpstr>What to do if your prompt doesn’t fit?</vt:lpstr>
      <vt:lpstr>Prompt engineering with ChatGPT for DF</vt:lpstr>
      <vt:lpstr>More on prompt engineering</vt:lpstr>
      <vt:lpstr>Exercise II: prompt engineering &amp; ChatGPT 3.5</vt:lpstr>
      <vt:lpstr>Break</vt:lpstr>
      <vt:lpstr>Agenda</vt:lpstr>
      <vt:lpstr>Part II</vt:lpstr>
      <vt:lpstr>How to get LLMs</vt:lpstr>
      <vt:lpstr>Local LLMs</vt:lpstr>
      <vt:lpstr>Background Info for Model Selection</vt:lpstr>
      <vt:lpstr>An example illustrating how LLMs generate words</vt:lpstr>
      <vt:lpstr>Important Parameters for Local LLMs</vt:lpstr>
      <vt:lpstr>Local LLM Selection</vt:lpstr>
      <vt:lpstr>Parameter Quantization</vt:lpstr>
      <vt:lpstr>Frameworks</vt:lpstr>
      <vt:lpstr>PowerPoint Presentation</vt:lpstr>
      <vt:lpstr>Exercise II: Hands on with Llama2</vt:lpstr>
      <vt:lpstr>Agenda</vt:lpstr>
      <vt:lpstr>Wrap up</vt:lpstr>
      <vt:lpstr>Custom GPTs from OpenAI: RAG &amp; functions</vt:lpstr>
      <vt:lpstr>OpenAI Custom GPTs are not alone</vt:lpstr>
      <vt:lpstr>Google Gemini 1.5</vt:lpstr>
      <vt:lpstr>OpenAI Sora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Harm van Beek</dc:creator>
  <cp:lastModifiedBy>Hans Henseler (DBS)</cp:lastModifiedBy>
  <cp:revision>218</cp:revision>
  <dcterms:created xsi:type="dcterms:W3CDTF">2022-01-27T08:54:54Z</dcterms:created>
  <dcterms:modified xsi:type="dcterms:W3CDTF">2024-03-15T12:11:24Z</dcterms:modified>
</cp:coreProperties>
</file>